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4"/>
  </p:notesMasterIdLst>
  <p:sldIdLst>
    <p:sldId id="264" r:id="rId5"/>
    <p:sldId id="256" r:id="rId6"/>
    <p:sldId id="259" r:id="rId7"/>
    <p:sldId id="288" r:id="rId8"/>
    <p:sldId id="258" r:id="rId9"/>
    <p:sldId id="266" r:id="rId10"/>
    <p:sldId id="267" r:id="rId11"/>
    <p:sldId id="257" r:id="rId12"/>
    <p:sldId id="268" r:id="rId13"/>
    <p:sldId id="260" r:id="rId14"/>
    <p:sldId id="261" r:id="rId15"/>
    <p:sldId id="272" r:id="rId16"/>
    <p:sldId id="273" r:id="rId17"/>
    <p:sldId id="274" r:id="rId18"/>
    <p:sldId id="262" r:id="rId19"/>
    <p:sldId id="275" r:id="rId20"/>
    <p:sldId id="3879" r:id="rId21"/>
    <p:sldId id="276" r:id="rId22"/>
    <p:sldId id="277" r:id="rId23"/>
    <p:sldId id="278" r:id="rId24"/>
    <p:sldId id="263" r:id="rId25"/>
    <p:sldId id="286" r:id="rId26"/>
    <p:sldId id="294" r:id="rId27"/>
    <p:sldId id="293" r:id="rId28"/>
    <p:sldId id="279" r:id="rId29"/>
    <p:sldId id="280" r:id="rId30"/>
    <p:sldId id="284" r:id="rId31"/>
    <p:sldId id="285" r:id="rId32"/>
    <p:sldId id="283" r:id="rId33"/>
    <p:sldId id="3874" r:id="rId34"/>
    <p:sldId id="3875" r:id="rId35"/>
    <p:sldId id="3876" r:id="rId36"/>
    <p:sldId id="3878" r:id="rId37"/>
    <p:sldId id="287" r:id="rId38"/>
    <p:sldId id="291" r:id="rId39"/>
    <p:sldId id="281" r:id="rId40"/>
    <p:sldId id="290" r:id="rId41"/>
    <p:sldId id="282" r:id="rId42"/>
    <p:sldId id="265" r:id="rId43"/>
  </p:sldIdLst>
  <p:sldSz cx="18288000" cy="10287000"/>
  <p:notesSz cx="7315200" cy="9601200"/>
  <p:embeddedFontLst>
    <p:embeddedFont>
      <p:font typeface="Aptos Black" panose="020B0004020202020204" pitchFamily="34" charset="0"/>
      <p:bold r:id="rId45"/>
      <p:boldItalic r:id="rId46"/>
    </p:embeddedFont>
    <p:embeddedFont>
      <p:font typeface="Poppins" panose="020B0502040204020203" pitchFamily="2" charset="0"/>
      <p:regular r:id="rId47"/>
      <p:bold r:id="rId48"/>
      <p:italic r:id="rId49"/>
      <p:boldItalic r:id="rId50"/>
    </p:embeddedFont>
    <p:embeddedFont>
      <p:font typeface="Poppins Bold" panose="020B0604020202020204" charset="0"/>
      <p:regular r:id="rId51"/>
    </p:embeddedFont>
    <p:embeddedFont>
      <p:font typeface="Roboto Slab" panose="020F0502020204030204" pitchFamily="2" charset="0"/>
      <p:regular r:id="rId52"/>
      <p:bold r:id="rId53"/>
    </p:embeddedFont>
    <p:embeddedFont>
      <p:font typeface="Segoe UI" panose="020B0502040204020203" pitchFamily="34" charset="0"/>
      <p:regular r:id="rId54"/>
      <p:bold r:id="rId55"/>
      <p:italic r:id="rId56"/>
      <p:boldItalic r:id="rId57"/>
    </p:embeddedFont>
    <p:embeddedFont>
      <p:font typeface="Segoe UI Black" panose="020B0A02040204020203" pitchFamily="34" charset="0"/>
      <p:bold r:id="rId58"/>
      <p:boldItalic r:id="rId59"/>
    </p:embeddedFont>
    <p:embeddedFont>
      <p:font typeface="Trebuchet MS" panose="020B060302020202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9BBB59"/>
    <a:srgbClr val="F5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56" autoAdjust="0"/>
  </p:normalViewPr>
  <p:slideViewPr>
    <p:cSldViewPr>
      <p:cViewPr varScale="1">
        <p:scale>
          <a:sx n="52" d="100"/>
          <a:sy n="52" d="100"/>
        </p:scale>
        <p:origin x="8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font" Target="fonts/font1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521D-065C-4553-A630-971EFB8AC02E}" type="doc">
      <dgm:prSet loTypeId="urn:microsoft.com/office/officeart/2005/8/layout/pList2" loCatId="list" qsTypeId="urn:microsoft.com/office/officeart/2005/8/quickstyle/simple1" qsCatId="simple" csTypeId="urn:microsoft.com/office/officeart/2005/8/colors/colorful1" csCatId="colorful" phldr="1"/>
      <dgm:spPr/>
    </dgm:pt>
    <dgm:pt modelId="{486EF64C-A227-4FA3-A423-7AE060B8D3B2}">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CHAIR</a:t>
          </a:r>
        </a:p>
      </dgm:t>
    </dgm:pt>
    <dgm:pt modelId="{4CDE1F1F-83AC-4B97-8CEE-8233E9B7E1E9}" type="parTrans" cxnId="{1069A72C-B234-4BE5-A053-2862474B9F03}">
      <dgm:prSet/>
      <dgm:spPr/>
      <dgm:t>
        <a:bodyPr/>
        <a:lstStyle/>
        <a:p>
          <a:endParaRPr lang="en-US"/>
        </a:p>
      </dgm:t>
    </dgm:pt>
    <dgm:pt modelId="{9DF324D4-641E-4A5D-9094-4E732E50B64C}" type="sibTrans" cxnId="{1069A72C-B234-4BE5-A053-2862474B9F03}">
      <dgm:prSet/>
      <dgm:spPr/>
      <dgm:t>
        <a:bodyPr/>
        <a:lstStyle/>
        <a:p>
          <a:endParaRPr lang="en-US"/>
        </a:p>
      </dgm:t>
    </dgm:pt>
    <dgm:pt modelId="{649CC44E-BAD8-4358-B0E5-7E6F5669E8E6}">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VICE-CHAIR</a:t>
          </a:r>
        </a:p>
      </dgm:t>
    </dgm:pt>
    <dgm:pt modelId="{3B975356-57F7-449D-A885-FF014AC12397}" type="parTrans" cxnId="{4A48F8E7-4AE2-4520-8904-ECFA43FF47DB}">
      <dgm:prSet/>
      <dgm:spPr/>
      <dgm:t>
        <a:bodyPr/>
        <a:lstStyle/>
        <a:p>
          <a:endParaRPr lang="en-US"/>
        </a:p>
      </dgm:t>
    </dgm:pt>
    <dgm:pt modelId="{F5746044-9C95-4116-AA8E-CA6E2B913738}" type="sibTrans" cxnId="{4A48F8E7-4AE2-4520-8904-ECFA43FF47DB}">
      <dgm:prSet/>
      <dgm:spPr/>
      <dgm:t>
        <a:bodyPr/>
        <a:lstStyle/>
        <a:p>
          <a:endParaRPr lang="en-US"/>
        </a:p>
      </dgm:t>
    </dgm:pt>
    <dgm:pt modelId="{849AA7D7-07C3-4824-B630-5B0BC0679EEC}">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dirty="0">
              <a:solidFill>
                <a:sysClr val="window" lastClr="FFFFFF"/>
              </a:solidFill>
              <a:latin typeface="Trebuchet MS" panose="020B0603020202020204" pitchFamily="34" charset="0"/>
              <a:ea typeface="+mn-ea"/>
              <a:cs typeface="+mn-cs"/>
            </a:rPr>
            <a:t>Works with GO Team to create the agenda</a:t>
          </a:r>
        </a:p>
      </dgm:t>
    </dgm:pt>
    <dgm:pt modelId="{964FBD17-6282-457E-A119-5305B1990978}" type="parTrans" cxnId="{4C3CD076-C3DA-4287-9483-083B87B7DEAE}">
      <dgm:prSet/>
      <dgm:spPr/>
      <dgm:t>
        <a:bodyPr/>
        <a:lstStyle/>
        <a:p>
          <a:endParaRPr lang="en-US"/>
        </a:p>
      </dgm:t>
    </dgm:pt>
    <dgm:pt modelId="{D8FF9FE4-0FDE-4077-B831-018B86B80A54}" type="sibTrans" cxnId="{4C3CD076-C3DA-4287-9483-083B87B7DEAE}">
      <dgm:prSet/>
      <dgm:spPr/>
      <dgm:t>
        <a:bodyPr/>
        <a:lstStyle/>
        <a:p>
          <a:endParaRPr lang="en-US"/>
        </a:p>
      </dgm:t>
    </dgm:pt>
    <dgm:pt modelId="{65412767-007C-49CD-BD3A-537DD457C048}">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parliamentary procedure</a:t>
          </a:r>
        </a:p>
      </dgm:t>
    </dgm:pt>
    <dgm:pt modelId="{CA62AED1-B0A8-4400-AD15-B8D247247D81}" type="parTrans" cxnId="{6655D104-0552-40A3-B33E-65558A07F31E}">
      <dgm:prSet/>
      <dgm:spPr/>
      <dgm:t>
        <a:bodyPr/>
        <a:lstStyle/>
        <a:p>
          <a:endParaRPr lang="en-US"/>
        </a:p>
      </dgm:t>
    </dgm:pt>
    <dgm:pt modelId="{C6B8360B-F867-4B4A-B8E0-4A737B0F07BF}" type="sibTrans" cxnId="{6655D104-0552-40A3-B33E-65558A07F31E}">
      <dgm:prSet/>
      <dgm:spPr/>
      <dgm:t>
        <a:bodyPr/>
        <a:lstStyle/>
        <a:p>
          <a:endParaRPr lang="en-US"/>
        </a:p>
      </dgm:t>
    </dgm:pt>
    <dgm:pt modelId="{F4C14565-2E86-40BE-B475-AF3F68EEBBCD}">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Acts as Chair, if the Chair is absent</a:t>
          </a:r>
        </a:p>
      </dgm:t>
    </dgm:pt>
    <dgm:pt modelId="{AC0E2B3C-8B3C-49D7-ADAA-D96D331EC854}" type="parTrans" cxnId="{B65E640D-1C5B-4E98-A70B-F297463D88AD}">
      <dgm:prSet/>
      <dgm:spPr/>
      <dgm:t>
        <a:bodyPr/>
        <a:lstStyle/>
        <a:p>
          <a:endParaRPr lang="en-US"/>
        </a:p>
      </dgm:t>
    </dgm:pt>
    <dgm:pt modelId="{B3180EFC-B360-4EEF-8B7D-4C323170E423}" type="sibTrans" cxnId="{B65E640D-1C5B-4E98-A70B-F297463D88AD}">
      <dgm:prSet/>
      <dgm:spPr/>
      <dgm:t>
        <a:bodyPr/>
        <a:lstStyle/>
        <a:p>
          <a:endParaRPr lang="en-US"/>
        </a:p>
      </dgm:t>
    </dgm:pt>
    <dgm:pt modelId="{69D7962D-06A6-45DB-9145-F4D980632A48}">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CLUSTER REP</a:t>
          </a:r>
        </a:p>
      </dgm:t>
    </dgm:pt>
    <dgm:pt modelId="{7BE75434-E3E0-40F4-90E7-9EC68F7233C4}" type="parTrans" cxnId="{099F220D-CF2B-41C9-8D57-544DBAE5AB6F}">
      <dgm:prSet/>
      <dgm:spPr/>
      <dgm:t>
        <a:bodyPr/>
        <a:lstStyle/>
        <a:p>
          <a:endParaRPr lang="en-US"/>
        </a:p>
      </dgm:t>
    </dgm:pt>
    <dgm:pt modelId="{6942A4E7-DC67-414E-97CD-39881603D6B1}" type="sibTrans" cxnId="{099F220D-CF2B-41C9-8D57-544DBAE5AB6F}">
      <dgm:prSet/>
      <dgm:spPr/>
      <dgm:t>
        <a:bodyPr/>
        <a:lstStyle/>
        <a:p>
          <a:endParaRPr lang="en-US"/>
        </a:p>
      </dgm:t>
    </dgm:pt>
    <dgm:pt modelId="{294A784D-D821-4D29-96C9-B8BFF55E9DB8}">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SECRETARY</a:t>
          </a:r>
        </a:p>
      </dgm:t>
    </dgm:pt>
    <dgm:pt modelId="{2EC6FA10-4519-4D18-9AAC-D2C9C40D4540}" type="parTrans" cxnId="{2F3AD0E5-9D94-459D-8B10-499EE12765D1}">
      <dgm:prSet/>
      <dgm:spPr/>
      <dgm:t>
        <a:bodyPr/>
        <a:lstStyle/>
        <a:p>
          <a:endParaRPr lang="en-US"/>
        </a:p>
      </dgm:t>
    </dgm:pt>
    <dgm:pt modelId="{6ED4B7D5-5CD3-4F4E-9698-449DDC0AF90E}" type="sibTrans" cxnId="{2F3AD0E5-9D94-459D-8B10-499EE12765D1}">
      <dgm:prSet/>
      <dgm:spPr/>
      <dgm:t>
        <a:bodyPr/>
        <a:lstStyle/>
        <a:p>
          <a:endParaRPr lang="en-US"/>
        </a:p>
      </dgm:t>
    </dgm:pt>
    <dgm:pt modelId="{94D5C2BF-E208-495B-87E8-BC996A1A5472}">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Takes minutes at meetings</a:t>
          </a:r>
        </a:p>
      </dgm:t>
    </dgm:pt>
    <dgm:pt modelId="{B7394F92-349E-4E04-B5E6-55E273C401E6}" type="parTrans" cxnId="{AA4A6C21-B5B6-4DB9-96FB-9525757D317A}">
      <dgm:prSet/>
      <dgm:spPr/>
      <dgm:t>
        <a:bodyPr/>
        <a:lstStyle/>
        <a:p>
          <a:endParaRPr lang="en-US"/>
        </a:p>
      </dgm:t>
    </dgm:pt>
    <dgm:pt modelId="{ABB04876-6F53-48E1-A0BC-97B7A1AC0A61}" type="sibTrans" cxnId="{AA4A6C21-B5B6-4DB9-96FB-9525757D317A}">
      <dgm:prSet/>
      <dgm:spPr/>
      <dgm:t>
        <a:bodyPr/>
        <a:lstStyle/>
        <a:p>
          <a:endParaRPr lang="en-US"/>
        </a:p>
      </dgm:t>
    </dgm:pt>
    <dgm:pt modelId="{777791AD-819B-4911-8FFE-44C801617FC3}">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dirty="0">
            <a:solidFill>
              <a:sysClr val="window" lastClr="FFFFFF"/>
            </a:solidFill>
            <a:latin typeface="Trebuchet MS" panose="020B0603020202020204" pitchFamily="34" charset="0"/>
            <a:ea typeface="+mn-ea"/>
            <a:cs typeface="+mn-cs"/>
          </a:endParaRPr>
        </a:p>
      </dgm:t>
    </dgm:pt>
    <dgm:pt modelId="{0DDE8B67-831E-4A68-99D0-B3863E4FEAB4}" type="parTrans" cxnId="{277968ED-511B-4DFE-B2AA-50994F17944E}">
      <dgm:prSet/>
      <dgm:spPr/>
      <dgm:t>
        <a:bodyPr/>
        <a:lstStyle/>
        <a:p>
          <a:endParaRPr lang="en-US"/>
        </a:p>
      </dgm:t>
    </dgm:pt>
    <dgm:pt modelId="{643C43FC-31F7-40CD-BC11-6816A86C8040}" type="sibTrans" cxnId="{277968ED-511B-4DFE-B2AA-50994F17944E}">
      <dgm:prSet/>
      <dgm:spPr/>
      <dgm:t>
        <a:bodyPr/>
        <a:lstStyle/>
        <a:p>
          <a:endParaRPr lang="en-US"/>
        </a:p>
      </dgm:t>
    </dgm:pt>
    <dgm:pt modelId="{A2162BEB-F386-42B3-84A8-054B70CAEF63}">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Leads meetings</a:t>
          </a:r>
        </a:p>
      </dgm:t>
    </dgm:pt>
    <dgm:pt modelId="{8F3F1F4F-5E50-4F63-8CAA-A6DC3870574B}" type="parTrans" cxnId="{EC8EB66F-DDAE-4202-817E-33F85B100BF8}">
      <dgm:prSet/>
      <dgm:spPr/>
      <dgm:t>
        <a:bodyPr/>
        <a:lstStyle/>
        <a:p>
          <a:endParaRPr lang="en-US"/>
        </a:p>
      </dgm:t>
    </dgm:pt>
    <dgm:pt modelId="{C60CA271-C119-42C1-BFCC-FEEF2C3053AA}" type="sibTrans" cxnId="{EC8EB66F-DDAE-4202-817E-33F85B100BF8}">
      <dgm:prSet/>
      <dgm:spPr/>
      <dgm:t>
        <a:bodyPr/>
        <a:lstStyle/>
        <a:p>
          <a:endParaRPr lang="en-US"/>
        </a:p>
      </dgm:t>
    </dgm:pt>
    <dgm:pt modelId="{395B544B-1A14-4945-9E4A-4B256EF00A95}">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Monitors GO Team compliance with Open Meeting Laws and member training</a:t>
          </a:r>
        </a:p>
      </dgm:t>
    </dgm:pt>
    <dgm:pt modelId="{90924A3B-FD01-4B6B-82CB-E49D6CC9CC19}" type="parTrans" cxnId="{1857655F-48F6-4957-8266-7662CFECAAAD}">
      <dgm:prSet/>
      <dgm:spPr/>
      <dgm:t>
        <a:bodyPr/>
        <a:lstStyle/>
        <a:p>
          <a:endParaRPr lang="en-US"/>
        </a:p>
      </dgm:t>
    </dgm:pt>
    <dgm:pt modelId="{B2DCF431-D96E-4959-AB4C-CC212D7BCF7F}" type="sibTrans" cxnId="{1857655F-48F6-4957-8266-7662CFECAAAD}">
      <dgm:prSet/>
      <dgm:spPr/>
      <dgm:t>
        <a:bodyPr/>
        <a:lstStyle/>
        <a:p>
          <a:endParaRPr lang="en-US"/>
        </a:p>
      </dgm:t>
    </dgm:pt>
    <dgm:pt modelId="{4B0F6457-9761-4114-BF56-1A0748E1A1E2}">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Attends Cluster Advisory Team (CAT) meetings (about 3/year)</a:t>
          </a:r>
        </a:p>
      </dgm:t>
    </dgm:pt>
    <dgm:pt modelId="{1AA0CADF-C725-4095-AD2C-5E81082C2C33}" type="parTrans" cxnId="{CA56E4E3-5A98-4768-9714-18A1E99888BC}">
      <dgm:prSet/>
      <dgm:spPr/>
      <dgm:t>
        <a:bodyPr/>
        <a:lstStyle/>
        <a:p>
          <a:endParaRPr lang="en-US"/>
        </a:p>
      </dgm:t>
    </dgm:pt>
    <dgm:pt modelId="{6CF4FC9D-7292-4E08-B65C-35290EC683ED}" type="sibTrans" cxnId="{CA56E4E3-5A98-4768-9714-18A1E99888BC}">
      <dgm:prSet/>
      <dgm:spPr/>
      <dgm:t>
        <a:bodyPr/>
        <a:lstStyle/>
        <a:p>
          <a:endParaRPr lang="en-US"/>
        </a:p>
      </dgm:t>
    </dgm:pt>
    <dgm:pt modelId="{C60DE15D-A668-49F6-BA23-91CA2DA81648}">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8C3B3EDB-4E37-4155-BFAD-885E8DBA6144}" type="parTrans" cxnId="{FA71E99C-3A5F-4454-8E1D-282D3BCA562E}">
      <dgm:prSet/>
      <dgm:spPr/>
      <dgm:t>
        <a:bodyPr/>
        <a:lstStyle/>
        <a:p>
          <a:endParaRPr lang="en-US"/>
        </a:p>
      </dgm:t>
    </dgm:pt>
    <dgm:pt modelId="{BD20CFFF-9BD2-44C1-B3EF-1F7F23CB9B26}" type="sibTrans" cxnId="{FA71E99C-3A5F-4454-8E1D-282D3BCA562E}">
      <dgm:prSet/>
      <dgm:spPr/>
      <dgm:t>
        <a:bodyPr/>
        <a:lstStyle/>
        <a:p>
          <a:endParaRPr lang="en-US"/>
        </a:p>
      </dgm:t>
    </dgm:pt>
    <dgm:pt modelId="{EF90A808-39EE-45CE-8A46-1588E2A8C8AB}">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FE2FE57C-141C-44A0-9C82-A7C5A57BCF48}" type="parTrans" cxnId="{88C430FA-BDCF-4CE9-9263-D5BA2FC685EA}">
      <dgm:prSet/>
      <dgm:spPr/>
      <dgm:t>
        <a:bodyPr/>
        <a:lstStyle/>
        <a:p>
          <a:endParaRPr lang="en-US"/>
        </a:p>
      </dgm:t>
    </dgm:pt>
    <dgm:pt modelId="{E1AFE5A9-EF16-41A1-8D39-E36815082C78}" type="sibTrans" cxnId="{88C430FA-BDCF-4CE9-9263-D5BA2FC685EA}">
      <dgm:prSet/>
      <dgm:spPr/>
      <dgm:t>
        <a:bodyPr/>
        <a:lstStyle/>
        <a:p>
          <a:endParaRPr lang="en-US"/>
        </a:p>
      </dgm:t>
    </dgm:pt>
    <dgm:pt modelId="{34823CFF-FFA3-4AF8-B653-16A6249D6E67}">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91AC2784-0605-480A-BF59-CD256A7A86DF}" type="parTrans" cxnId="{A25F954A-FAA1-4194-BEBA-8710F07271A1}">
      <dgm:prSet/>
      <dgm:spPr/>
      <dgm:t>
        <a:bodyPr/>
        <a:lstStyle/>
        <a:p>
          <a:endParaRPr lang="en-US"/>
        </a:p>
      </dgm:t>
    </dgm:pt>
    <dgm:pt modelId="{8066A75E-0241-4832-820E-12897D9ADD5C}" type="sibTrans" cxnId="{A25F954A-FAA1-4194-BEBA-8710F07271A1}">
      <dgm:prSet/>
      <dgm:spPr/>
      <dgm:t>
        <a:bodyPr/>
        <a:lstStyle/>
        <a:p>
          <a:endParaRPr lang="en-US"/>
        </a:p>
      </dgm:t>
    </dgm:pt>
    <dgm:pt modelId="{12DDAF06-E754-4BA2-AE80-1C8AD606B18F}">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02643864-B47E-4108-AA2D-12198D158A36}" type="parTrans" cxnId="{48B96BE2-DF22-4AD7-95D1-7111F121B674}">
      <dgm:prSet/>
      <dgm:spPr/>
      <dgm:t>
        <a:bodyPr/>
        <a:lstStyle/>
        <a:p>
          <a:endParaRPr lang="en-US"/>
        </a:p>
      </dgm:t>
    </dgm:pt>
    <dgm:pt modelId="{8905401F-4AF8-44F9-AEAF-94799A2F2C5A}" type="sibTrans" cxnId="{48B96BE2-DF22-4AD7-95D1-7111F121B674}">
      <dgm:prSet/>
      <dgm:spPr/>
      <dgm:t>
        <a:bodyPr/>
        <a:lstStyle/>
        <a:p>
          <a:endParaRPr lang="en-US"/>
        </a:p>
      </dgm:t>
    </dgm:pt>
    <dgm:pt modelId="{7F87957A-450C-41E7-9716-F504C9315A2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Reports out at CAT about your school</a:t>
          </a:r>
        </a:p>
      </dgm:t>
    </dgm:pt>
    <dgm:pt modelId="{07067A48-B92E-4E60-AB7E-3778EBD1EFD5}" type="parTrans" cxnId="{732C8AF8-04F0-43E5-B1D1-C187636D44CC}">
      <dgm:prSet/>
      <dgm:spPr/>
      <dgm:t>
        <a:bodyPr/>
        <a:lstStyle/>
        <a:p>
          <a:endParaRPr lang="en-US"/>
        </a:p>
      </dgm:t>
    </dgm:pt>
    <dgm:pt modelId="{E5E5C8CB-9B27-4502-ABC9-560640988320}" type="sibTrans" cxnId="{732C8AF8-04F0-43E5-B1D1-C187636D44CC}">
      <dgm:prSet/>
      <dgm:spPr/>
      <dgm:t>
        <a:bodyPr/>
        <a:lstStyle/>
        <a:p>
          <a:endParaRPr lang="en-US"/>
        </a:p>
      </dgm:t>
    </dgm:pt>
    <dgm:pt modelId="{BB26DB42-9308-4F10-BD3E-4B6E4EFF101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Brings cluster report back to GO Team</a:t>
          </a:r>
        </a:p>
      </dgm:t>
    </dgm:pt>
    <dgm:pt modelId="{2096F26C-8A66-44E0-8527-9DC79D7504A5}" type="parTrans" cxnId="{19E4E4D1-69B3-4A12-8465-46FB960FFEA9}">
      <dgm:prSet/>
      <dgm:spPr/>
      <dgm:t>
        <a:bodyPr/>
        <a:lstStyle/>
        <a:p>
          <a:endParaRPr lang="en-US"/>
        </a:p>
      </dgm:t>
    </dgm:pt>
    <dgm:pt modelId="{1407587B-4372-4451-A4C3-EC7AA09D8B8E}" type="sibTrans" cxnId="{19E4E4D1-69B3-4A12-8465-46FB960FFEA9}">
      <dgm:prSet/>
      <dgm:spPr/>
      <dgm:t>
        <a:bodyPr/>
        <a:lstStyle/>
        <a:p>
          <a:endParaRPr lang="en-US"/>
        </a:p>
      </dgm:t>
    </dgm:pt>
    <dgm:pt modelId="{C595FFD9-ADB5-4A47-9C38-2D1D811BCEB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Can hold an officer position</a:t>
          </a:r>
        </a:p>
      </dgm:t>
    </dgm:pt>
    <dgm:pt modelId="{6DCB1560-D994-450D-B0C4-26AA3CA02C6B}" type="parTrans" cxnId="{A818C53A-68CD-4476-86EF-5DAA23D1971D}">
      <dgm:prSet/>
      <dgm:spPr/>
      <dgm:t>
        <a:bodyPr/>
        <a:lstStyle/>
        <a:p>
          <a:endParaRPr lang="en-US"/>
        </a:p>
      </dgm:t>
    </dgm:pt>
    <dgm:pt modelId="{D87B59A1-8943-4109-9246-25F3BC69B4CF}" type="sibTrans" cxnId="{A818C53A-68CD-4476-86EF-5DAA23D1971D}">
      <dgm:prSet/>
      <dgm:spPr/>
      <dgm:t>
        <a:bodyPr/>
        <a:lstStyle/>
        <a:p>
          <a:endParaRPr lang="en-US"/>
        </a:p>
      </dgm:t>
    </dgm:pt>
    <dgm:pt modelId="{3C724920-E57C-4C9A-AFBF-20F23D17B6FE}" type="pres">
      <dgm:prSet presAssocID="{C68E521D-065C-4553-A630-971EFB8AC02E}" presName="Name0" presStyleCnt="0">
        <dgm:presLayoutVars>
          <dgm:dir/>
          <dgm:resizeHandles val="exact"/>
        </dgm:presLayoutVars>
      </dgm:prSet>
      <dgm:spPr/>
    </dgm:pt>
    <dgm:pt modelId="{CDBAFBFA-43C0-45E9-B6C7-F66A51C8BC3F}" type="pres">
      <dgm:prSet presAssocID="{C68E521D-065C-4553-A630-971EFB8AC02E}" presName="bkgdShp" presStyleLbl="alignAccFollowNode1" presStyleIdx="0" presStyleCnt="1"/>
      <dgm:spPr>
        <a:xfrm>
          <a:off x="0" y="0"/>
          <a:ext cx="9143999" cy="235018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B20195CD-CDA4-4689-BED9-CEFEDEDA1E26}" type="pres">
      <dgm:prSet presAssocID="{C68E521D-065C-4553-A630-971EFB8AC02E}" presName="linComp" presStyleCnt="0"/>
      <dgm:spPr/>
    </dgm:pt>
    <dgm:pt modelId="{6052AEA5-653E-4EEB-A6D9-DBB4D438F34C}" type="pres">
      <dgm:prSet presAssocID="{486EF64C-A227-4FA3-A423-7AE060B8D3B2}" presName="compNode" presStyleCnt="0"/>
      <dgm:spPr/>
    </dgm:pt>
    <dgm:pt modelId="{1E4BD3EB-99C6-414B-B0BE-13754AF15EB4}" type="pres">
      <dgm:prSet presAssocID="{486EF64C-A227-4FA3-A423-7AE060B8D3B2}" presName="node" presStyleLbl="node1" presStyleIdx="0" presStyleCnt="4">
        <dgm:presLayoutVars>
          <dgm:bulletEnabled val="1"/>
        </dgm:presLayoutVars>
      </dgm:prSet>
      <dgm:spPr/>
    </dgm:pt>
    <dgm:pt modelId="{31C36C95-5114-4D4A-AFC9-70EB11DD06C4}" type="pres">
      <dgm:prSet presAssocID="{486EF64C-A227-4FA3-A423-7AE060B8D3B2}" presName="invisiNode" presStyleLbl="node1" presStyleIdx="0" presStyleCnt="4"/>
      <dgm:spPr/>
    </dgm:pt>
    <dgm:pt modelId="{8ACF4723-F1EA-4907-8ED4-7C390BC9E6B8}" type="pres">
      <dgm:prSet presAssocID="{486EF64C-A227-4FA3-A423-7AE060B8D3B2}" presName="imagNode" presStyleLbl="fgImgPlace1" presStyleIdx="0" presStyleCnt="4"/>
      <dgm:spPr>
        <a:xfrm>
          <a:off x="276838" y="313357"/>
          <a:ext cx="1997749" cy="17234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Gavel with solid fill"/>
        </a:ext>
      </dgm:extLst>
    </dgm:pt>
    <dgm:pt modelId="{61B5738B-6B7E-40FF-8DAA-A9FE894D8446}" type="pres">
      <dgm:prSet presAssocID="{9DF324D4-641E-4A5D-9094-4E732E50B64C}" presName="sibTrans" presStyleLbl="sibTrans2D1" presStyleIdx="0" presStyleCnt="0"/>
      <dgm:spPr/>
    </dgm:pt>
    <dgm:pt modelId="{53FBAC4A-D056-4A26-92DB-DCA0D2095402}" type="pres">
      <dgm:prSet presAssocID="{649CC44E-BAD8-4358-B0E5-7E6F5669E8E6}" presName="compNode" presStyleCnt="0"/>
      <dgm:spPr/>
    </dgm:pt>
    <dgm:pt modelId="{2E741A27-4D02-489E-8F07-255DE2A18CF7}" type="pres">
      <dgm:prSet presAssocID="{649CC44E-BAD8-4358-B0E5-7E6F5669E8E6}" presName="node" presStyleLbl="node1" presStyleIdx="1" presStyleCnt="4">
        <dgm:presLayoutVars>
          <dgm:bulletEnabled val="1"/>
        </dgm:presLayoutVars>
      </dgm:prSet>
      <dgm:spPr/>
    </dgm:pt>
    <dgm:pt modelId="{10E285AC-85C0-45B4-80C6-EE39A4F19D88}" type="pres">
      <dgm:prSet presAssocID="{649CC44E-BAD8-4358-B0E5-7E6F5669E8E6}" presName="invisiNode" presStyleLbl="node1" presStyleIdx="1" presStyleCnt="4"/>
      <dgm:spPr/>
    </dgm:pt>
    <dgm:pt modelId="{D130F37F-262C-4C50-9E15-88259255AA17}" type="pres">
      <dgm:prSet presAssocID="{649CC44E-BAD8-4358-B0E5-7E6F5669E8E6}" presName="imagNode" presStyleLbl="fgImgPlace1" presStyleIdx="1" presStyleCnt="4"/>
      <dgm:spPr>
        <a:xfrm>
          <a:off x="2474362" y="313357"/>
          <a:ext cx="1997749" cy="1723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Scales of justice with solid fill"/>
        </a:ext>
      </dgm:extLst>
    </dgm:pt>
    <dgm:pt modelId="{9C583550-2FB7-4B23-BBD3-CCCA2BCF7912}" type="pres">
      <dgm:prSet presAssocID="{F5746044-9C95-4116-AA8E-CA6E2B913738}" presName="sibTrans" presStyleLbl="sibTrans2D1" presStyleIdx="0" presStyleCnt="0"/>
      <dgm:spPr/>
    </dgm:pt>
    <dgm:pt modelId="{70FEB35C-1C9B-45CB-86F5-90FCE9842630}" type="pres">
      <dgm:prSet presAssocID="{294A784D-D821-4D29-96C9-B8BFF55E9DB8}" presName="compNode" presStyleCnt="0"/>
      <dgm:spPr/>
    </dgm:pt>
    <dgm:pt modelId="{CDA62658-6115-497A-8965-DD7AAD4D7C01}" type="pres">
      <dgm:prSet presAssocID="{294A784D-D821-4D29-96C9-B8BFF55E9DB8}" presName="node" presStyleLbl="node1" presStyleIdx="2" presStyleCnt="4">
        <dgm:presLayoutVars>
          <dgm:bulletEnabled val="1"/>
        </dgm:presLayoutVars>
      </dgm:prSet>
      <dgm:spPr/>
    </dgm:pt>
    <dgm:pt modelId="{DD6B9E50-08F6-41BF-8610-93143C1F36D2}" type="pres">
      <dgm:prSet presAssocID="{294A784D-D821-4D29-96C9-B8BFF55E9DB8}" presName="invisiNode" presStyleLbl="node1" presStyleIdx="2" presStyleCnt="4"/>
      <dgm:spPr/>
    </dgm:pt>
    <dgm:pt modelId="{5662FECC-8C42-48A2-B1E1-63BABCD2F122}" type="pres">
      <dgm:prSet presAssocID="{294A784D-D821-4D29-96C9-B8BFF55E9DB8}" presName="imagNode" presStyleLbl="fgImgPlace1" presStyleIdx="2" presStyleCnt="4"/>
      <dgm:spPr>
        <a:xfrm>
          <a:off x="4671886" y="313357"/>
          <a:ext cx="1997749" cy="17234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en with solid fill"/>
        </a:ext>
      </dgm:extLst>
    </dgm:pt>
    <dgm:pt modelId="{CF80E3E5-B9C7-462D-8145-FA71B4005099}" type="pres">
      <dgm:prSet presAssocID="{6ED4B7D5-5CD3-4F4E-9698-449DDC0AF90E}" presName="sibTrans" presStyleLbl="sibTrans2D1" presStyleIdx="0" presStyleCnt="0"/>
      <dgm:spPr/>
    </dgm:pt>
    <dgm:pt modelId="{B8043E41-F45D-45A8-8427-F48F1FFE6A54}" type="pres">
      <dgm:prSet presAssocID="{69D7962D-06A6-45DB-9145-F4D980632A48}" presName="compNode" presStyleCnt="0"/>
      <dgm:spPr/>
    </dgm:pt>
    <dgm:pt modelId="{7C89C821-7B0C-4628-ABF5-84DC35C47CE6}" type="pres">
      <dgm:prSet presAssocID="{69D7962D-06A6-45DB-9145-F4D980632A48}" presName="node" presStyleLbl="node1" presStyleIdx="3" presStyleCnt="4">
        <dgm:presLayoutVars>
          <dgm:bulletEnabled val="1"/>
        </dgm:presLayoutVars>
      </dgm:prSet>
      <dgm:spPr/>
    </dgm:pt>
    <dgm:pt modelId="{0E7C4EE6-BCFE-450F-BB82-DC1EDF2A7A3F}" type="pres">
      <dgm:prSet presAssocID="{69D7962D-06A6-45DB-9145-F4D980632A48}" presName="invisiNode" presStyleLbl="node1" presStyleIdx="3" presStyleCnt="4"/>
      <dgm:spPr/>
    </dgm:pt>
    <dgm:pt modelId="{13DBC9D9-9553-4169-996C-6876AF2EE5E7}" type="pres">
      <dgm:prSet presAssocID="{69D7962D-06A6-45DB-9145-F4D980632A48}" presName="imagNode" presStyleLbl="fgImgPlace1" presStyleIdx="3" presStyleCnt="4"/>
      <dgm:spPr>
        <a:xfrm>
          <a:off x="6869411" y="313357"/>
          <a:ext cx="1997749" cy="17234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Megaphone1 with solid fill"/>
        </a:ext>
      </dgm:extLst>
    </dgm:pt>
  </dgm:ptLst>
  <dgm:cxnLst>
    <dgm:cxn modelId="{6655D104-0552-40A3-B33E-65558A07F31E}" srcId="{649CC44E-BAD8-4358-B0E5-7E6F5669E8E6}" destId="{65412767-007C-49CD-BD3A-537DD457C048}" srcOrd="0" destOrd="0" parTransId="{CA62AED1-B0A8-4400-AD15-B8D247247D81}" sibTransId="{C6B8360B-F867-4B4A-B8E0-4A737B0F07BF}"/>
    <dgm:cxn modelId="{099F220D-CF2B-41C9-8D57-544DBAE5AB6F}" srcId="{C68E521D-065C-4553-A630-971EFB8AC02E}" destId="{69D7962D-06A6-45DB-9145-F4D980632A48}" srcOrd="3" destOrd="0" parTransId="{7BE75434-E3E0-40F4-90E7-9EC68F7233C4}" sibTransId="{6942A4E7-DC67-414E-97CD-39881603D6B1}"/>
    <dgm:cxn modelId="{B65E640D-1C5B-4E98-A70B-F297463D88AD}" srcId="{649CC44E-BAD8-4358-B0E5-7E6F5669E8E6}" destId="{F4C14565-2E86-40BE-B475-AF3F68EEBBCD}" srcOrd="2" destOrd="0" parTransId="{AC0E2B3C-8B3C-49D7-ADAA-D96D331EC854}" sibTransId="{B3180EFC-B360-4EEF-8B7D-4C323170E423}"/>
    <dgm:cxn modelId="{04D9190E-01C7-4428-90AF-B9C94FE687DA}" type="presOf" srcId="{9DF324D4-641E-4A5D-9094-4E732E50B64C}" destId="{61B5738B-6B7E-40FF-8DAA-A9FE894D8446}" srcOrd="0" destOrd="0" presId="urn:microsoft.com/office/officeart/2005/8/layout/pList2"/>
    <dgm:cxn modelId="{AA4A6C21-B5B6-4DB9-96FB-9525757D317A}" srcId="{294A784D-D821-4D29-96C9-B8BFF55E9DB8}" destId="{94D5C2BF-E208-495B-87E8-BC996A1A5472}" srcOrd="0" destOrd="0" parTransId="{B7394F92-349E-4E04-B5E6-55E273C401E6}" sibTransId="{ABB04876-6F53-48E1-A0BC-97B7A1AC0A61}"/>
    <dgm:cxn modelId="{1069A72C-B234-4BE5-A053-2862474B9F03}" srcId="{C68E521D-065C-4553-A630-971EFB8AC02E}" destId="{486EF64C-A227-4FA3-A423-7AE060B8D3B2}" srcOrd="0" destOrd="0" parTransId="{4CDE1F1F-83AC-4B97-8CEE-8233E9B7E1E9}" sibTransId="{9DF324D4-641E-4A5D-9094-4E732E50B64C}"/>
    <dgm:cxn modelId="{DDD45734-8A42-4A7F-8F4E-C8851C62D53F}" type="presOf" srcId="{34823CFF-FFA3-4AF8-B653-16A6249D6E67}" destId="{2E741A27-4D02-489E-8F07-255DE2A18CF7}" srcOrd="0" destOrd="2" presId="urn:microsoft.com/office/officeart/2005/8/layout/pList2"/>
    <dgm:cxn modelId="{BB99FC34-17F8-4BE7-9D28-E2F5AF906A87}" type="presOf" srcId="{C595FFD9-ADB5-4A47-9C38-2D1D811BCEBD}" destId="{7C89C821-7B0C-4628-ABF5-84DC35C47CE6}" srcOrd="0" destOrd="4" presId="urn:microsoft.com/office/officeart/2005/8/layout/pList2"/>
    <dgm:cxn modelId="{0C2C2F38-DD33-4BF9-9E9B-7CFE5376CEF8}" type="presOf" srcId="{395B544B-1A14-4945-9E4A-4B256EF00A95}" destId="{1E4BD3EB-99C6-414B-B0BE-13754AF15EB4}" srcOrd="0" destOrd="5" presId="urn:microsoft.com/office/officeart/2005/8/layout/pList2"/>
    <dgm:cxn modelId="{A818C53A-68CD-4476-86EF-5DAA23D1971D}" srcId="{69D7962D-06A6-45DB-9145-F4D980632A48}" destId="{C595FFD9-ADB5-4A47-9C38-2D1D811BCEBD}" srcOrd="3" destOrd="0" parTransId="{6DCB1560-D994-450D-B0C4-26AA3CA02C6B}" sibTransId="{D87B59A1-8943-4109-9246-25F3BC69B4CF}"/>
    <dgm:cxn modelId="{2318453C-8E7C-44E1-924F-B33EDA93BF4A}" type="presOf" srcId="{C68E521D-065C-4553-A630-971EFB8AC02E}" destId="{3C724920-E57C-4C9A-AFBF-20F23D17B6FE}" srcOrd="0" destOrd="0" presId="urn:microsoft.com/office/officeart/2005/8/layout/pList2"/>
    <dgm:cxn modelId="{9D85A63D-D875-4621-85FA-E4E959D773EA}" type="presOf" srcId="{F5746044-9C95-4116-AA8E-CA6E2B913738}" destId="{9C583550-2FB7-4B23-BBD3-CCCA2BCF7912}" srcOrd="0" destOrd="0" presId="urn:microsoft.com/office/officeart/2005/8/layout/pList2"/>
    <dgm:cxn modelId="{1857655F-48F6-4957-8266-7662CFECAAAD}" srcId="{486EF64C-A227-4FA3-A423-7AE060B8D3B2}" destId="{395B544B-1A14-4945-9E4A-4B256EF00A95}" srcOrd="4" destOrd="0" parTransId="{90924A3B-FD01-4B6B-82CB-E49D6CC9CC19}" sibTransId="{B2DCF431-D96E-4959-AB4C-CC212D7BCF7F}"/>
    <dgm:cxn modelId="{23D6C360-D5F9-4F9D-9BF2-917DD2BF6ABA}" type="presOf" srcId="{C60DE15D-A668-49F6-BA23-91CA2DA81648}" destId="{1E4BD3EB-99C6-414B-B0BE-13754AF15EB4}" srcOrd="0" destOrd="2" presId="urn:microsoft.com/office/officeart/2005/8/layout/pList2"/>
    <dgm:cxn modelId="{10E47C42-5A11-4864-8BE1-60F9596012DB}" type="presOf" srcId="{EF90A808-39EE-45CE-8A46-1588E2A8C8AB}" destId="{1E4BD3EB-99C6-414B-B0BE-13754AF15EB4}" srcOrd="0" destOrd="4" presId="urn:microsoft.com/office/officeart/2005/8/layout/pList2"/>
    <dgm:cxn modelId="{6B123464-D150-4B69-9E3F-73B121C553D2}" type="presOf" srcId="{7F87957A-450C-41E7-9716-F504C9315A2D}" destId="{7C89C821-7B0C-4628-ABF5-84DC35C47CE6}" srcOrd="0" destOrd="2" presId="urn:microsoft.com/office/officeart/2005/8/layout/pList2"/>
    <dgm:cxn modelId="{A2593366-212F-419A-A297-86CA14410774}" type="presOf" srcId="{777791AD-819B-4911-8FFE-44C801617FC3}" destId="{CDA62658-6115-497A-8965-DD7AAD4D7C01}" srcOrd="0" destOrd="3" presId="urn:microsoft.com/office/officeart/2005/8/layout/pList2"/>
    <dgm:cxn modelId="{337A164A-9ED8-4877-B1A0-31D5490253B4}" type="presOf" srcId="{12DDAF06-E754-4BA2-AE80-1C8AD606B18F}" destId="{CDA62658-6115-497A-8965-DD7AAD4D7C01}" srcOrd="0" destOrd="2" presId="urn:microsoft.com/office/officeart/2005/8/layout/pList2"/>
    <dgm:cxn modelId="{A25F954A-FAA1-4194-BEBA-8710F07271A1}" srcId="{649CC44E-BAD8-4358-B0E5-7E6F5669E8E6}" destId="{34823CFF-FFA3-4AF8-B653-16A6249D6E67}" srcOrd="1" destOrd="0" parTransId="{91AC2784-0605-480A-BF59-CD256A7A86DF}" sibTransId="{8066A75E-0241-4832-820E-12897D9ADD5C}"/>
    <dgm:cxn modelId="{3996FC6D-8A90-4BCC-8DAF-C480CB89DBEB}" type="presOf" srcId="{BB26DB42-9308-4F10-BD3E-4B6E4EFF101D}" destId="{7C89C821-7B0C-4628-ABF5-84DC35C47CE6}" srcOrd="0" destOrd="3" presId="urn:microsoft.com/office/officeart/2005/8/layout/pList2"/>
    <dgm:cxn modelId="{BBAE476F-FC0E-4506-97E3-58EDE7830BCE}" type="presOf" srcId="{294A784D-D821-4D29-96C9-B8BFF55E9DB8}" destId="{CDA62658-6115-497A-8965-DD7AAD4D7C01}" srcOrd="0" destOrd="0" presId="urn:microsoft.com/office/officeart/2005/8/layout/pList2"/>
    <dgm:cxn modelId="{EC8EB66F-DDAE-4202-817E-33F85B100BF8}" srcId="{486EF64C-A227-4FA3-A423-7AE060B8D3B2}" destId="{A2162BEB-F386-42B3-84A8-054B70CAEF63}" srcOrd="2" destOrd="0" parTransId="{8F3F1F4F-5E50-4F63-8CAA-A6DC3870574B}" sibTransId="{C60CA271-C119-42C1-BFCC-FEEF2C3053AA}"/>
    <dgm:cxn modelId="{4C3CD076-C3DA-4287-9483-083B87B7DEAE}" srcId="{486EF64C-A227-4FA3-A423-7AE060B8D3B2}" destId="{849AA7D7-07C3-4824-B630-5B0BC0679EEC}" srcOrd="0" destOrd="0" parTransId="{964FBD17-6282-457E-A119-5305B1990978}" sibTransId="{D8FF9FE4-0FDE-4077-B831-018B86B80A54}"/>
    <dgm:cxn modelId="{6EA2DF7C-D59A-4954-8D9C-14F74988D05F}" type="presOf" srcId="{649CC44E-BAD8-4358-B0E5-7E6F5669E8E6}" destId="{2E741A27-4D02-489E-8F07-255DE2A18CF7}" srcOrd="0" destOrd="0" presId="urn:microsoft.com/office/officeart/2005/8/layout/pList2"/>
    <dgm:cxn modelId="{1D3B9C7F-7292-4D81-8F54-1E37E6424B98}" type="presOf" srcId="{65412767-007C-49CD-BD3A-537DD457C048}" destId="{2E741A27-4D02-489E-8F07-255DE2A18CF7}" srcOrd="0" destOrd="1" presId="urn:microsoft.com/office/officeart/2005/8/layout/pList2"/>
    <dgm:cxn modelId="{0489E087-D5EE-40BD-BA4F-AA6EFCAA154D}" type="presOf" srcId="{849AA7D7-07C3-4824-B630-5B0BC0679EEC}" destId="{1E4BD3EB-99C6-414B-B0BE-13754AF15EB4}" srcOrd="0" destOrd="1" presId="urn:microsoft.com/office/officeart/2005/8/layout/pList2"/>
    <dgm:cxn modelId="{C1F9DE8C-AF84-465F-9268-A5940B26B1EF}" type="presOf" srcId="{94D5C2BF-E208-495B-87E8-BC996A1A5472}" destId="{CDA62658-6115-497A-8965-DD7AAD4D7C01}" srcOrd="0" destOrd="1" presId="urn:microsoft.com/office/officeart/2005/8/layout/pList2"/>
    <dgm:cxn modelId="{FA71E99C-3A5F-4454-8E1D-282D3BCA562E}" srcId="{486EF64C-A227-4FA3-A423-7AE060B8D3B2}" destId="{C60DE15D-A668-49F6-BA23-91CA2DA81648}" srcOrd="1" destOrd="0" parTransId="{8C3B3EDB-4E37-4155-BFAD-885E8DBA6144}" sibTransId="{BD20CFFF-9BD2-44C1-B3EF-1F7F23CB9B26}"/>
    <dgm:cxn modelId="{12FC889F-FFB5-4302-9392-0ABBA6558C0E}" type="presOf" srcId="{4B0F6457-9761-4114-BF56-1A0748E1A1E2}" destId="{7C89C821-7B0C-4628-ABF5-84DC35C47CE6}" srcOrd="0" destOrd="1" presId="urn:microsoft.com/office/officeart/2005/8/layout/pList2"/>
    <dgm:cxn modelId="{C51A5EB2-1016-4E46-AC16-EDC746742C8B}" type="presOf" srcId="{6ED4B7D5-5CD3-4F4E-9698-449DDC0AF90E}" destId="{CF80E3E5-B9C7-462D-8145-FA71B4005099}" srcOrd="0" destOrd="0" presId="urn:microsoft.com/office/officeart/2005/8/layout/pList2"/>
    <dgm:cxn modelId="{C57D70BA-56A1-4C3C-A8CA-1ECF9BDA1B67}" type="presOf" srcId="{69D7962D-06A6-45DB-9145-F4D980632A48}" destId="{7C89C821-7B0C-4628-ABF5-84DC35C47CE6}" srcOrd="0" destOrd="0" presId="urn:microsoft.com/office/officeart/2005/8/layout/pList2"/>
    <dgm:cxn modelId="{7A7D78C9-08BE-4161-8E16-F365A2252895}" type="presOf" srcId="{A2162BEB-F386-42B3-84A8-054B70CAEF63}" destId="{1E4BD3EB-99C6-414B-B0BE-13754AF15EB4}" srcOrd="0" destOrd="3" presId="urn:microsoft.com/office/officeart/2005/8/layout/pList2"/>
    <dgm:cxn modelId="{146BC8CD-7077-4816-A91B-CE44EBC6A51A}" type="presOf" srcId="{486EF64C-A227-4FA3-A423-7AE060B8D3B2}" destId="{1E4BD3EB-99C6-414B-B0BE-13754AF15EB4}" srcOrd="0" destOrd="0" presId="urn:microsoft.com/office/officeart/2005/8/layout/pList2"/>
    <dgm:cxn modelId="{19E4E4D1-69B3-4A12-8465-46FB960FFEA9}" srcId="{69D7962D-06A6-45DB-9145-F4D980632A48}" destId="{BB26DB42-9308-4F10-BD3E-4B6E4EFF101D}" srcOrd="2" destOrd="0" parTransId="{2096F26C-8A66-44E0-8527-9DC79D7504A5}" sibTransId="{1407587B-4372-4451-A4C3-EC7AA09D8B8E}"/>
    <dgm:cxn modelId="{48B96BE2-DF22-4AD7-95D1-7111F121B674}" srcId="{294A784D-D821-4D29-96C9-B8BFF55E9DB8}" destId="{12DDAF06-E754-4BA2-AE80-1C8AD606B18F}" srcOrd="1" destOrd="0" parTransId="{02643864-B47E-4108-AA2D-12198D158A36}" sibTransId="{8905401F-4AF8-44F9-AEAF-94799A2F2C5A}"/>
    <dgm:cxn modelId="{CA56E4E3-5A98-4768-9714-18A1E99888BC}" srcId="{69D7962D-06A6-45DB-9145-F4D980632A48}" destId="{4B0F6457-9761-4114-BF56-1A0748E1A1E2}" srcOrd="0" destOrd="0" parTransId="{1AA0CADF-C725-4095-AD2C-5E81082C2C33}" sibTransId="{6CF4FC9D-7292-4E08-B65C-35290EC683ED}"/>
    <dgm:cxn modelId="{2F3AD0E5-9D94-459D-8B10-499EE12765D1}" srcId="{C68E521D-065C-4553-A630-971EFB8AC02E}" destId="{294A784D-D821-4D29-96C9-B8BFF55E9DB8}" srcOrd="2" destOrd="0" parTransId="{2EC6FA10-4519-4D18-9AAC-D2C9C40D4540}" sibTransId="{6ED4B7D5-5CD3-4F4E-9698-449DDC0AF90E}"/>
    <dgm:cxn modelId="{4A48F8E7-4AE2-4520-8904-ECFA43FF47DB}" srcId="{C68E521D-065C-4553-A630-971EFB8AC02E}" destId="{649CC44E-BAD8-4358-B0E5-7E6F5669E8E6}" srcOrd="1" destOrd="0" parTransId="{3B975356-57F7-449D-A885-FF014AC12397}" sibTransId="{F5746044-9C95-4116-AA8E-CA6E2B913738}"/>
    <dgm:cxn modelId="{8384A8E8-79B7-4A9A-83BE-C21AB2673DCC}" type="presOf" srcId="{F4C14565-2E86-40BE-B475-AF3F68EEBBCD}" destId="{2E741A27-4D02-489E-8F07-255DE2A18CF7}" srcOrd="0" destOrd="3" presId="urn:microsoft.com/office/officeart/2005/8/layout/pList2"/>
    <dgm:cxn modelId="{277968ED-511B-4DFE-B2AA-50994F17944E}" srcId="{294A784D-D821-4D29-96C9-B8BFF55E9DB8}" destId="{777791AD-819B-4911-8FFE-44C801617FC3}" srcOrd="2" destOrd="0" parTransId="{0DDE8B67-831E-4A68-99D0-B3863E4FEAB4}" sibTransId="{643C43FC-31F7-40CD-BC11-6816A86C8040}"/>
    <dgm:cxn modelId="{732C8AF8-04F0-43E5-B1D1-C187636D44CC}" srcId="{69D7962D-06A6-45DB-9145-F4D980632A48}" destId="{7F87957A-450C-41E7-9716-F504C9315A2D}" srcOrd="1" destOrd="0" parTransId="{07067A48-B92E-4E60-AB7E-3778EBD1EFD5}" sibTransId="{E5E5C8CB-9B27-4502-ABC9-560640988320}"/>
    <dgm:cxn modelId="{88C430FA-BDCF-4CE9-9263-D5BA2FC685EA}" srcId="{486EF64C-A227-4FA3-A423-7AE060B8D3B2}" destId="{EF90A808-39EE-45CE-8A46-1588E2A8C8AB}" srcOrd="3" destOrd="0" parTransId="{FE2FE57C-141C-44A0-9C82-A7C5A57BCF48}" sibTransId="{E1AFE5A9-EF16-41A1-8D39-E36815082C78}"/>
    <dgm:cxn modelId="{31D73FCD-80B8-402B-913B-3C1F06866FE2}" type="presParOf" srcId="{3C724920-E57C-4C9A-AFBF-20F23D17B6FE}" destId="{CDBAFBFA-43C0-45E9-B6C7-F66A51C8BC3F}" srcOrd="0" destOrd="0" presId="urn:microsoft.com/office/officeart/2005/8/layout/pList2"/>
    <dgm:cxn modelId="{BF8D7588-4033-4292-88C0-D1DC4481BA55}" type="presParOf" srcId="{3C724920-E57C-4C9A-AFBF-20F23D17B6FE}" destId="{B20195CD-CDA4-4689-BED9-CEFEDEDA1E26}" srcOrd="1" destOrd="0" presId="urn:microsoft.com/office/officeart/2005/8/layout/pList2"/>
    <dgm:cxn modelId="{692BB882-394E-471A-9C52-52F116002C59}" type="presParOf" srcId="{B20195CD-CDA4-4689-BED9-CEFEDEDA1E26}" destId="{6052AEA5-653E-4EEB-A6D9-DBB4D438F34C}" srcOrd="0" destOrd="0" presId="urn:microsoft.com/office/officeart/2005/8/layout/pList2"/>
    <dgm:cxn modelId="{B2F94994-76EF-413C-918F-D756E34DEFB5}" type="presParOf" srcId="{6052AEA5-653E-4EEB-A6D9-DBB4D438F34C}" destId="{1E4BD3EB-99C6-414B-B0BE-13754AF15EB4}" srcOrd="0" destOrd="0" presId="urn:microsoft.com/office/officeart/2005/8/layout/pList2"/>
    <dgm:cxn modelId="{6B59BE81-E0F6-46E5-AA9E-3DBAD33F6A24}" type="presParOf" srcId="{6052AEA5-653E-4EEB-A6D9-DBB4D438F34C}" destId="{31C36C95-5114-4D4A-AFC9-70EB11DD06C4}" srcOrd="1" destOrd="0" presId="urn:microsoft.com/office/officeart/2005/8/layout/pList2"/>
    <dgm:cxn modelId="{1AF17027-895B-43A5-BE17-7637D047B639}" type="presParOf" srcId="{6052AEA5-653E-4EEB-A6D9-DBB4D438F34C}" destId="{8ACF4723-F1EA-4907-8ED4-7C390BC9E6B8}" srcOrd="2" destOrd="0" presId="urn:microsoft.com/office/officeart/2005/8/layout/pList2"/>
    <dgm:cxn modelId="{F0F633DF-5676-491B-BCED-FEFD8F3C507C}" type="presParOf" srcId="{B20195CD-CDA4-4689-BED9-CEFEDEDA1E26}" destId="{61B5738B-6B7E-40FF-8DAA-A9FE894D8446}" srcOrd="1" destOrd="0" presId="urn:microsoft.com/office/officeart/2005/8/layout/pList2"/>
    <dgm:cxn modelId="{E05E5F54-3E09-4DAE-9BB5-06F0A4DBA862}" type="presParOf" srcId="{B20195CD-CDA4-4689-BED9-CEFEDEDA1E26}" destId="{53FBAC4A-D056-4A26-92DB-DCA0D2095402}" srcOrd="2" destOrd="0" presId="urn:microsoft.com/office/officeart/2005/8/layout/pList2"/>
    <dgm:cxn modelId="{4EB8683B-D415-4DDB-9776-A943A4A85F8B}" type="presParOf" srcId="{53FBAC4A-D056-4A26-92DB-DCA0D2095402}" destId="{2E741A27-4D02-489E-8F07-255DE2A18CF7}" srcOrd="0" destOrd="0" presId="urn:microsoft.com/office/officeart/2005/8/layout/pList2"/>
    <dgm:cxn modelId="{FE194F03-460A-4BB4-9FC5-8EAC388F6A67}" type="presParOf" srcId="{53FBAC4A-D056-4A26-92DB-DCA0D2095402}" destId="{10E285AC-85C0-45B4-80C6-EE39A4F19D88}" srcOrd="1" destOrd="0" presId="urn:microsoft.com/office/officeart/2005/8/layout/pList2"/>
    <dgm:cxn modelId="{992C61DF-E873-4F28-962C-AFE9896AC6DB}" type="presParOf" srcId="{53FBAC4A-D056-4A26-92DB-DCA0D2095402}" destId="{D130F37F-262C-4C50-9E15-88259255AA17}" srcOrd="2" destOrd="0" presId="urn:microsoft.com/office/officeart/2005/8/layout/pList2"/>
    <dgm:cxn modelId="{0FB36F28-4811-4140-AC11-EB5597FC6E43}" type="presParOf" srcId="{B20195CD-CDA4-4689-BED9-CEFEDEDA1E26}" destId="{9C583550-2FB7-4B23-BBD3-CCCA2BCF7912}" srcOrd="3" destOrd="0" presId="urn:microsoft.com/office/officeart/2005/8/layout/pList2"/>
    <dgm:cxn modelId="{CFBF37DD-84C1-4722-9E78-FCA94A9E066B}" type="presParOf" srcId="{B20195CD-CDA4-4689-BED9-CEFEDEDA1E26}" destId="{70FEB35C-1C9B-45CB-86F5-90FCE9842630}" srcOrd="4" destOrd="0" presId="urn:microsoft.com/office/officeart/2005/8/layout/pList2"/>
    <dgm:cxn modelId="{1798B8FA-9AB1-4C27-A8BC-9A7BD876785D}" type="presParOf" srcId="{70FEB35C-1C9B-45CB-86F5-90FCE9842630}" destId="{CDA62658-6115-497A-8965-DD7AAD4D7C01}" srcOrd="0" destOrd="0" presId="urn:microsoft.com/office/officeart/2005/8/layout/pList2"/>
    <dgm:cxn modelId="{69F34194-702D-445D-8F7D-CBF1AAAA7B19}" type="presParOf" srcId="{70FEB35C-1C9B-45CB-86F5-90FCE9842630}" destId="{DD6B9E50-08F6-41BF-8610-93143C1F36D2}" srcOrd="1" destOrd="0" presId="urn:microsoft.com/office/officeart/2005/8/layout/pList2"/>
    <dgm:cxn modelId="{D8038B7F-3337-4472-981A-C79F5C05DD10}" type="presParOf" srcId="{70FEB35C-1C9B-45CB-86F5-90FCE9842630}" destId="{5662FECC-8C42-48A2-B1E1-63BABCD2F122}" srcOrd="2" destOrd="0" presId="urn:microsoft.com/office/officeart/2005/8/layout/pList2"/>
    <dgm:cxn modelId="{B6E83D4E-5ACE-45D2-B365-6ED81F81590F}" type="presParOf" srcId="{B20195CD-CDA4-4689-BED9-CEFEDEDA1E26}" destId="{CF80E3E5-B9C7-462D-8145-FA71B4005099}" srcOrd="5" destOrd="0" presId="urn:microsoft.com/office/officeart/2005/8/layout/pList2"/>
    <dgm:cxn modelId="{6B15C5F8-BCE9-4894-B3F8-F21CB3CDF616}" type="presParOf" srcId="{B20195CD-CDA4-4689-BED9-CEFEDEDA1E26}" destId="{B8043E41-F45D-45A8-8427-F48F1FFE6A54}" srcOrd="6" destOrd="0" presId="urn:microsoft.com/office/officeart/2005/8/layout/pList2"/>
    <dgm:cxn modelId="{7624B478-F156-4F79-8DC5-D87720AA3981}" type="presParOf" srcId="{B8043E41-F45D-45A8-8427-F48F1FFE6A54}" destId="{7C89C821-7B0C-4628-ABF5-84DC35C47CE6}" srcOrd="0" destOrd="0" presId="urn:microsoft.com/office/officeart/2005/8/layout/pList2"/>
    <dgm:cxn modelId="{AB22EA39-9A8E-470F-8F89-C4669B330D76}" type="presParOf" srcId="{B8043E41-F45D-45A8-8427-F48F1FFE6A54}" destId="{0E7C4EE6-BCFE-450F-BB82-DC1EDF2A7A3F}" srcOrd="1" destOrd="0" presId="urn:microsoft.com/office/officeart/2005/8/layout/pList2"/>
    <dgm:cxn modelId="{B3C7B10B-7274-4BE0-94F4-A69D5206F8FF}" type="presParOf" srcId="{B8043E41-F45D-45A8-8427-F48F1FFE6A54}" destId="{13DBC9D9-9553-4169-996C-6876AF2EE5E7}"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FBFA-43C0-45E9-B6C7-F66A51C8BC3F}">
      <dsp:nvSpPr>
        <dsp:cNvPr id="0" name=""/>
        <dsp:cNvSpPr/>
      </dsp:nvSpPr>
      <dsp:spPr>
        <a:xfrm>
          <a:off x="0" y="0"/>
          <a:ext cx="12954001" cy="3210258"/>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ACF4723-F1EA-4907-8ED4-7C390BC9E6B8}">
      <dsp:nvSpPr>
        <dsp:cNvPr id="0" name=""/>
        <dsp:cNvSpPr/>
      </dsp:nvSpPr>
      <dsp:spPr>
        <a:xfrm>
          <a:off x="392187" y="428034"/>
          <a:ext cx="2830145" cy="23541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4BD3EB-99C6-414B-B0BE-13754AF15EB4}">
      <dsp:nvSpPr>
        <dsp:cNvPr id="0" name=""/>
        <dsp:cNvSpPr/>
      </dsp:nvSpPr>
      <dsp:spPr>
        <a:xfrm rot="10800000">
          <a:off x="392187" y="3210258"/>
          <a:ext cx="2830145" cy="3923648"/>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CHAIR</a:t>
          </a:r>
        </a:p>
        <a:p>
          <a:pPr marL="171450" lvl="1" indent="-171450" algn="l" defTabSz="844550">
            <a:lnSpc>
              <a:spcPct val="90000"/>
            </a:lnSpc>
            <a:spcBef>
              <a:spcPct val="0"/>
            </a:spcBef>
            <a:spcAft>
              <a:spcPct val="15000"/>
            </a:spcAft>
            <a:buChar char="•"/>
          </a:pPr>
          <a:r>
            <a:rPr lang="en-US" sz="1900" kern="1200" dirty="0">
              <a:solidFill>
                <a:sysClr val="window" lastClr="FFFFFF"/>
              </a:solidFill>
              <a:latin typeface="Trebuchet MS" panose="020B0603020202020204" pitchFamily="34" charset="0"/>
              <a:ea typeface="+mn-ea"/>
              <a:cs typeface="+mn-cs"/>
            </a:rPr>
            <a:t>Works with GO Team to create the agenda</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Leads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Monitors GO Team compliance with Open Meeting Laws and member training</a:t>
          </a:r>
        </a:p>
      </dsp:txBody>
      <dsp:txXfrm rot="10800000">
        <a:off x="479224" y="3210258"/>
        <a:ext cx="2656071" cy="3836611"/>
      </dsp:txXfrm>
    </dsp:sp>
    <dsp:sp modelId="{D130F37F-262C-4C50-9E15-88259255AA17}">
      <dsp:nvSpPr>
        <dsp:cNvPr id="0" name=""/>
        <dsp:cNvSpPr/>
      </dsp:nvSpPr>
      <dsp:spPr>
        <a:xfrm>
          <a:off x="3505347" y="428034"/>
          <a:ext cx="2830145" cy="23541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E741A27-4D02-489E-8F07-255DE2A18CF7}">
      <dsp:nvSpPr>
        <dsp:cNvPr id="0" name=""/>
        <dsp:cNvSpPr/>
      </dsp:nvSpPr>
      <dsp:spPr>
        <a:xfrm rot="10800000">
          <a:off x="3505347" y="3210258"/>
          <a:ext cx="2830145" cy="392364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VICE-CHAIR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parliamentary procedure</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Acts as Chair, if the Chair is absent</a:t>
          </a:r>
        </a:p>
      </dsp:txBody>
      <dsp:txXfrm rot="10800000">
        <a:off x="3592384" y="3210258"/>
        <a:ext cx="2656071" cy="3836611"/>
      </dsp:txXfrm>
    </dsp:sp>
    <dsp:sp modelId="{5662FECC-8C42-48A2-B1E1-63BABCD2F122}">
      <dsp:nvSpPr>
        <dsp:cNvPr id="0" name=""/>
        <dsp:cNvSpPr/>
      </dsp:nvSpPr>
      <dsp:spPr>
        <a:xfrm>
          <a:off x="6618507" y="428034"/>
          <a:ext cx="2830145" cy="23541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DA62658-6115-497A-8965-DD7AAD4D7C01}">
      <dsp:nvSpPr>
        <dsp:cNvPr id="0" name=""/>
        <dsp:cNvSpPr/>
      </dsp:nvSpPr>
      <dsp:spPr>
        <a:xfrm rot="10800000">
          <a:off x="6618507" y="3210258"/>
          <a:ext cx="2830145" cy="392364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SECRETARY</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Takes minutes at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sz="1900" kern="1200" dirty="0">
            <a:solidFill>
              <a:sysClr val="window" lastClr="FFFFFF"/>
            </a:solidFill>
            <a:latin typeface="Trebuchet MS" panose="020B0603020202020204" pitchFamily="34" charset="0"/>
            <a:ea typeface="+mn-ea"/>
            <a:cs typeface="+mn-cs"/>
          </a:endParaRPr>
        </a:p>
      </dsp:txBody>
      <dsp:txXfrm rot="10800000">
        <a:off x="6705544" y="3210258"/>
        <a:ext cx="2656071" cy="3836611"/>
      </dsp:txXfrm>
    </dsp:sp>
    <dsp:sp modelId="{13DBC9D9-9553-4169-996C-6876AF2EE5E7}">
      <dsp:nvSpPr>
        <dsp:cNvPr id="0" name=""/>
        <dsp:cNvSpPr/>
      </dsp:nvSpPr>
      <dsp:spPr>
        <a:xfrm>
          <a:off x="9731667" y="428034"/>
          <a:ext cx="2830145" cy="23541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89C821-7B0C-4628-ABF5-84DC35C47CE6}">
      <dsp:nvSpPr>
        <dsp:cNvPr id="0" name=""/>
        <dsp:cNvSpPr/>
      </dsp:nvSpPr>
      <dsp:spPr>
        <a:xfrm rot="10800000">
          <a:off x="9731667" y="3210258"/>
          <a:ext cx="2830145" cy="3923648"/>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CLUSTER REP</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Attends Cluster Advisory Team (CAT) meetings (about 3/year)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Reports out at CAT about your school</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Brings cluster report back to GO Team</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Can hold an officer position</a:t>
          </a:r>
        </a:p>
      </dsp:txBody>
      <dsp:txXfrm rot="10800000">
        <a:off x="9818704" y="3210258"/>
        <a:ext cx="2656071" cy="38366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7950" y="109538"/>
            <a:ext cx="4640263" cy="26098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243840" y="2800351"/>
            <a:ext cx="6908800" cy="655998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5AD6E2-5CF6-4D83-A048-1577DD4C32B3}" type="slidenum">
              <a:rPr lang="en-US" smtClean="0"/>
              <a:t>‹#›</a:t>
            </a:fld>
            <a:endParaRPr lang="en-US"/>
          </a:p>
        </p:txBody>
      </p:sp>
    </p:spTree>
    <p:extLst>
      <p:ext uri="{BB962C8B-B14F-4D97-AF65-F5344CB8AC3E}">
        <p14:creationId xmlns:p14="http://schemas.microsoft.com/office/powerpoint/2010/main" val="19145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a:t>
            </a:fld>
            <a:endParaRPr lang="en-US"/>
          </a:p>
        </p:txBody>
      </p:sp>
    </p:spTree>
    <p:extLst>
      <p:ext uri="{BB962C8B-B14F-4D97-AF65-F5344CB8AC3E}">
        <p14:creationId xmlns:p14="http://schemas.microsoft.com/office/powerpoint/2010/main" val="11047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400" dirty="0"/>
              <a:t>We will now move to </a:t>
            </a:r>
            <a:r>
              <a:rPr lang="en-US" sz="1400" b="1" dirty="0"/>
              <a:t>electing GO Team officers and representatives</a:t>
            </a:r>
            <a:r>
              <a:rPr lang="en-US" sz="1400" dirty="0"/>
              <a:t>. Before we begin the nominations, I’d like to remind the GO Team of the following- </a:t>
            </a:r>
          </a:p>
          <a:p>
            <a:endParaRPr lang="en-US" sz="1400" dirty="0"/>
          </a:p>
          <a:p>
            <a:pPr marL="181240" indent="-181240">
              <a:spcAft>
                <a:spcPts val="634"/>
              </a:spcAft>
              <a:buFont typeface="Arial" panose="020B0604020202020204" pitchFamily="34" charset="0"/>
              <a:buChar char="•"/>
            </a:pPr>
            <a:r>
              <a:rPr lang="en-US" sz="1400" dirty="0"/>
              <a:t>Nominations do not have to be seconded.</a:t>
            </a:r>
          </a:p>
          <a:p>
            <a:pPr marL="181240" indent="-181240">
              <a:spcAft>
                <a:spcPts val="634"/>
              </a:spcAft>
              <a:buFont typeface="Arial" panose="020B0604020202020204" pitchFamily="34" charset="0"/>
              <a:buChar char="•"/>
            </a:pPr>
            <a:r>
              <a:rPr lang="en-US" sz="1400" dirty="0"/>
              <a:t>A member may nominate themselves.</a:t>
            </a:r>
          </a:p>
          <a:p>
            <a:pPr marL="181240" indent="-181240">
              <a:spcAft>
                <a:spcPts val="634"/>
              </a:spcAft>
              <a:buFont typeface="Arial" panose="020B0604020202020204" pitchFamily="34" charset="0"/>
              <a:buChar char="•"/>
            </a:pPr>
            <a:r>
              <a:rPr lang="en-US" sz="1400" dirty="0"/>
              <a:t>A member may nominate more than one person for any position. </a:t>
            </a:r>
          </a:p>
          <a:p>
            <a:pPr marL="181240" indent="-181240">
              <a:spcAft>
                <a:spcPts val="634"/>
              </a:spcAft>
              <a:buFont typeface="Arial" panose="020B0604020202020204" pitchFamily="34" charset="0"/>
              <a:buChar char="•"/>
            </a:pPr>
            <a:r>
              <a:rPr lang="en-US" sz="1400" dirty="0"/>
              <a:t>A member may decline a nomination during the nomination process.</a:t>
            </a:r>
          </a:p>
          <a:p>
            <a:pPr marL="181240" indent="-181240">
              <a:spcAft>
                <a:spcPts val="634"/>
              </a:spcAft>
              <a:buFont typeface="Arial" panose="020B0604020202020204" pitchFamily="34" charset="0"/>
              <a:buChar char="•"/>
            </a:pPr>
            <a:r>
              <a:rPr lang="en-US" sz="1400" dirty="0"/>
              <a:t>(</a:t>
            </a:r>
            <a:r>
              <a:rPr lang="en-US" sz="1400" i="1" dirty="0"/>
              <a:t>High schools</a:t>
            </a:r>
            <a:r>
              <a:rPr lang="en-US" sz="1400" dirty="0"/>
              <a:t>) Students may fill any officer position.</a:t>
            </a:r>
          </a:p>
          <a:p>
            <a:pPr marL="181240" indent="-181240">
              <a:spcAft>
                <a:spcPts val="634"/>
              </a:spcAft>
              <a:buFont typeface="Arial" panose="020B0604020202020204" pitchFamily="34" charset="0"/>
              <a:buChar char="•"/>
            </a:pPr>
            <a:r>
              <a:rPr lang="en-US" sz="1400" dirty="0"/>
              <a:t>Members may not serve more than two (2) consecutive terms (i.e.- 2 years) in the same officer position at the same school.</a:t>
            </a:r>
          </a:p>
          <a:p>
            <a:pPr marL="181240" indent="-181240">
              <a:spcAft>
                <a:spcPts val="634"/>
              </a:spcAft>
              <a:buFont typeface="Arial" panose="020B0604020202020204" pitchFamily="34" charset="0"/>
              <a:buChar char="•"/>
            </a:pPr>
            <a:r>
              <a:rPr lang="en-US" sz="1400" dirty="0"/>
              <a:t>Nominees do not have to leave the room during the nomination period or when a vote is taken. </a:t>
            </a:r>
          </a:p>
          <a:p>
            <a:pPr marL="181240" indent="-181240">
              <a:spcAft>
                <a:spcPts val="634"/>
              </a:spcAft>
              <a:buFont typeface="Arial" panose="020B0604020202020204" pitchFamily="34" charset="0"/>
              <a:buChar char="•"/>
            </a:pPr>
            <a:r>
              <a:rPr lang="en-US" sz="1400" dirty="0"/>
              <a:t>If there is more than one nominee per elected office, each nominee will be offered an opportunity to share why they should be elected to the seat.</a:t>
            </a:r>
          </a:p>
          <a:p>
            <a:pPr marL="181240" indent="-181240">
              <a:spcAft>
                <a:spcPts val="634"/>
              </a:spcAft>
              <a:buFont typeface="Arial" panose="020B0604020202020204" pitchFamily="34" charset="0"/>
              <a:buChar char="•"/>
            </a:pPr>
            <a:r>
              <a:rPr lang="en-US" sz="1400" dirty="0"/>
              <a:t>The newly elected officers will assume their position starting at the conclusion of this meeting and serve until June 30. </a:t>
            </a:r>
          </a:p>
          <a:p>
            <a:pPr marL="181240" indent="-181240">
              <a:spcAft>
                <a:spcPts val="634"/>
              </a:spcAft>
              <a:buFont typeface="Arial" panose="020B0604020202020204" pitchFamily="34" charset="0"/>
              <a:buChar char="•"/>
            </a:pPr>
            <a:r>
              <a:rPr lang="en-US" sz="1400" dirty="0"/>
              <a:t>All voting members have only one vote per seat.</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10</a:t>
            </a:fld>
            <a:endParaRPr lang="en-US"/>
          </a:p>
        </p:txBody>
      </p:sp>
    </p:spTree>
    <p:extLst>
      <p:ext uri="{BB962C8B-B14F-4D97-AF65-F5344CB8AC3E}">
        <p14:creationId xmlns:p14="http://schemas.microsoft.com/office/powerpoint/2010/main" val="11187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pPr lvl="0"/>
            <a:r>
              <a:rPr lang="en-US" sz="1300" dirty="0"/>
              <a:t>First, we will elect the </a:t>
            </a:r>
            <a:r>
              <a:rPr lang="en-US" sz="1300" b="1" dirty="0"/>
              <a:t>GO Team’s Chair</a:t>
            </a:r>
            <a:r>
              <a:rPr lang="en-US" sz="1300" dirty="0"/>
              <a:t>. As a reminder, the responsibilities of the Chair include, but are not limited to</a:t>
            </a:r>
          </a:p>
          <a:p>
            <a:pPr marL="181240" indent="-181240">
              <a:buFont typeface="Arial" panose="020B0604020202020204" pitchFamily="34" charset="0"/>
              <a:buChar char="•"/>
            </a:pPr>
            <a:r>
              <a:rPr lang="en-US" sz="1300" dirty="0"/>
              <a:t>Leading GO Team Meetings</a:t>
            </a:r>
          </a:p>
          <a:p>
            <a:pPr marL="181240" indent="-181240">
              <a:buFont typeface="Arial" panose="020B0604020202020204" pitchFamily="34" charset="0"/>
              <a:buChar char="•"/>
            </a:pPr>
            <a:r>
              <a:rPr lang="en-US" sz="1300" dirty="0"/>
              <a:t>Working with the Principal and GO Team to develop meeting Agendas</a:t>
            </a:r>
          </a:p>
          <a:p>
            <a:pPr marL="181240" indent="-181240">
              <a:buFont typeface="Arial" panose="020B0604020202020204" pitchFamily="34" charset="0"/>
              <a:buChar char="•"/>
            </a:pPr>
            <a:r>
              <a:rPr lang="en-US" sz="1300" dirty="0"/>
              <a:t>Ensuring every GO Team member has an opportunity to be heard</a:t>
            </a:r>
          </a:p>
          <a:p>
            <a:pPr marL="181240" indent="-181240">
              <a:buFont typeface="Arial" panose="020B0604020202020204" pitchFamily="34" charset="0"/>
              <a:buChar char="•"/>
            </a:pPr>
            <a:r>
              <a:rPr lang="en-US" sz="1300" dirty="0"/>
              <a:t>Monitoring team compliance</a:t>
            </a:r>
          </a:p>
          <a:p>
            <a:r>
              <a:rPr lang="en-US" sz="1300" dirty="0"/>
              <a:t> </a:t>
            </a:r>
          </a:p>
          <a:p>
            <a:pPr>
              <a:spcAft>
                <a:spcPts val="800"/>
              </a:spcAft>
            </a:pPr>
            <a:r>
              <a:rPr lang="en-US" sz="1300" dirty="0"/>
              <a:t>I will now open the floor to receive </a:t>
            </a:r>
            <a:r>
              <a:rPr lang="en-US" sz="1300" b="1" dirty="0"/>
              <a:t>Chair</a:t>
            </a:r>
            <a:r>
              <a:rPr lang="en-US" sz="1300" dirty="0"/>
              <a:t> nominations. </a:t>
            </a:r>
            <a:r>
              <a:rPr lang="en-US" sz="1300" i="1" dirty="0"/>
              <a:t>[Secretary will record all nominations.]</a:t>
            </a:r>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a:t>
            </a:r>
            <a:r>
              <a:rPr lang="en-US" sz="1300" dirty="0"/>
              <a:t> people being considered for the Chair seat.</a:t>
            </a:r>
          </a:p>
          <a:p>
            <a:pPr>
              <a:spcAft>
                <a:spcPts val="800"/>
              </a:spcAft>
            </a:pPr>
            <a:r>
              <a:rPr lang="en-US" sz="1300" dirty="0"/>
              <a:t>The nomination(s) for Chair is/are </a:t>
            </a:r>
            <a:r>
              <a:rPr lang="en-US" sz="1300" dirty="0">
                <a:solidFill>
                  <a:srgbClr val="0070C0"/>
                </a:solidFill>
              </a:rPr>
              <a:t>[insert candidate(s)’ name(s)]</a:t>
            </a:r>
            <a:r>
              <a:rPr lang="en-US" sz="1300" dirty="0"/>
              <a:t>.</a:t>
            </a:r>
          </a:p>
          <a:p>
            <a:pPr>
              <a:spcAft>
                <a:spcPts val="800"/>
              </a:spcAft>
            </a:pPr>
            <a:r>
              <a:rPr lang="en-US" sz="1300" dirty="0"/>
              <a:t>At this time I will offer each Chair nominee an opportunity to explain why they are the best candidate for the position. Other GO Team members may ask the nominees questions before voting.</a:t>
            </a:r>
          </a:p>
          <a:p>
            <a:pPr>
              <a:spcAft>
                <a:spcPts val="800"/>
              </a:spcAft>
            </a:pP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 </a:t>
            </a:r>
            <a:r>
              <a:rPr lang="en-US" sz="1300" dirty="0"/>
              <a:t>you will serve as the GO Team Chair for this school year!</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11</a:t>
            </a:fld>
            <a:endParaRPr lang="en-US"/>
          </a:p>
        </p:txBody>
      </p:sp>
    </p:spTree>
    <p:extLst>
      <p:ext uri="{BB962C8B-B14F-4D97-AF65-F5344CB8AC3E}">
        <p14:creationId xmlns:p14="http://schemas.microsoft.com/office/powerpoint/2010/main" val="195347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284-4AE1-DDF4-5D35-5D2C5393D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DB2D-5C0D-7412-F8E9-240C80E6086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460AB33-741E-1563-7BC2-BBFEAFB1E1A7}"/>
              </a:ext>
            </a:extLst>
          </p:cNvPr>
          <p:cNvSpPr>
            <a:spLocks noGrp="1"/>
          </p:cNvSpPr>
          <p:nvPr>
            <p:ph type="body" idx="1"/>
          </p:nvPr>
        </p:nvSpPr>
        <p:spPr/>
        <p:txBody>
          <a:bodyPr/>
          <a:lstStyle/>
          <a:p>
            <a:pPr lvl="0"/>
            <a:endParaRPr lang="en-US" sz="1300" dirty="0"/>
          </a:p>
          <a:p>
            <a:pPr defTabSz="966612"/>
            <a:r>
              <a:rPr lang="en-US" sz="1300" dirty="0"/>
              <a:t>Now, we will elect the </a:t>
            </a:r>
            <a:r>
              <a:rPr lang="en-US" sz="1300" b="1" dirty="0"/>
              <a:t>GO Team’s Vice-Chair</a:t>
            </a:r>
            <a:r>
              <a:rPr lang="en-US" sz="1300" dirty="0"/>
              <a:t>. As a reminder, the responsibilities of the Vice-Chair include, but are not limited to </a:t>
            </a:r>
          </a:p>
          <a:p>
            <a:pPr marL="181240" indent="-181240">
              <a:buFont typeface="Arial" panose="020B0604020202020204" pitchFamily="34" charset="0"/>
              <a:buChar char="•"/>
            </a:pPr>
            <a:r>
              <a:rPr lang="en-US" sz="1300" dirty="0"/>
              <a:t>Ensuring the GO Team follows parliamentary procedure</a:t>
            </a:r>
          </a:p>
          <a:p>
            <a:pPr marL="181240" indent="-181240">
              <a:buFont typeface="Arial" panose="020B0604020202020204" pitchFamily="34" charset="0"/>
              <a:buChar char="•"/>
            </a:pPr>
            <a:r>
              <a:rPr lang="en-US" sz="1300" dirty="0"/>
              <a:t>Working with the Principal and Chair to develop meeting Agendas</a:t>
            </a:r>
          </a:p>
          <a:p>
            <a:pPr marL="181240" indent="-181240">
              <a:buFont typeface="Arial" panose="020B0604020202020204" pitchFamily="34" charset="0"/>
              <a:buChar char="•"/>
            </a:pPr>
            <a:r>
              <a:rPr lang="en-US" sz="1300" dirty="0"/>
              <a:t>Acting as Chair, if the Chair is not present.</a:t>
            </a:r>
          </a:p>
          <a:p>
            <a:r>
              <a:rPr lang="en-US" sz="1300" dirty="0"/>
              <a:t> </a:t>
            </a:r>
          </a:p>
          <a:p>
            <a:pPr>
              <a:spcAft>
                <a:spcPts val="800"/>
              </a:spcAft>
            </a:pPr>
            <a:r>
              <a:rPr lang="en-US" sz="1300" dirty="0"/>
              <a:t>I will now open the floor to receive </a:t>
            </a:r>
            <a:r>
              <a:rPr lang="en-US" sz="1300" b="1" dirty="0"/>
              <a:t>Vice-Chair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t> people being considered for the Vice-Chair seat.</a:t>
            </a:r>
          </a:p>
          <a:p>
            <a:pPr>
              <a:spcAft>
                <a:spcPts val="800"/>
              </a:spcAft>
            </a:pPr>
            <a:r>
              <a:rPr lang="en-US" sz="1300" dirty="0"/>
              <a:t>The nomination(s) for Vice-Chair is/are</a:t>
            </a:r>
            <a:r>
              <a:rPr lang="en-US" sz="1300" dirty="0">
                <a:solidFill>
                  <a:srgbClr val="0070C0"/>
                </a:solidFill>
              </a:rPr>
              <a:t> [insert candidate(s)’ name(s)]</a:t>
            </a:r>
            <a:r>
              <a:rPr lang="en-US" sz="1300" dirty="0"/>
              <a:t>.</a:t>
            </a:r>
          </a:p>
          <a:p>
            <a:pPr>
              <a:spcAft>
                <a:spcPts val="800"/>
              </a:spcAft>
            </a:pPr>
            <a:r>
              <a:rPr lang="en-US" sz="1300" dirty="0"/>
              <a:t>At this time I will offer each Vice-Chair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Vice-Chair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Vice-Chair</a:t>
            </a:r>
            <a:r>
              <a:rPr lang="en-US" sz="1300" dirty="0"/>
              <a:t> for this school year!</a:t>
            </a:r>
          </a:p>
          <a:p>
            <a:endParaRPr lang="en-US" dirty="0"/>
          </a:p>
        </p:txBody>
      </p:sp>
      <p:sp>
        <p:nvSpPr>
          <p:cNvPr id="4" name="Slide Number Placeholder 3">
            <a:extLst>
              <a:ext uri="{FF2B5EF4-FFF2-40B4-BE49-F238E27FC236}">
                <a16:creationId xmlns:a16="http://schemas.microsoft.com/office/drawing/2014/main" id="{D5DC14B3-DCB1-85E3-269D-EF8E35372C75}"/>
              </a:ext>
            </a:extLst>
          </p:cNvPr>
          <p:cNvSpPr>
            <a:spLocks noGrp="1"/>
          </p:cNvSpPr>
          <p:nvPr>
            <p:ph type="sldNum" sz="quarter" idx="5"/>
          </p:nvPr>
        </p:nvSpPr>
        <p:spPr/>
        <p:txBody>
          <a:bodyPr/>
          <a:lstStyle/>
          <a:p>
            <a:fld id="{AD5AD6E2-5CF6-4D83-A048-1577DD4C32B3}" type="slidenum">
              <a:rPr lang="en-US" smtClean="0"/>
              <a:t>12</a:t>
            </a:fld>
            <a:endParaRPr lang="en-US"/>
          </a:p>
        </p:txBody>
      </p:sp>
    </p:spTree>
    <p:extLst>
      <p:ext uri="{BB962C8B-B14F-4D97-AF65-F5344CB8AC3E}">
        <p14:creationId xmlns:p14="http://schemas.microsoft.com/office/powerpoint/2010/main" val="97419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408E-35FA-DD42-8CB9-DCBFB176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5C9C-32F9-576D-DD39-3CB4316F383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DEBFF65-5778-A7CA-0FE7-5C80C178DABA}"/>
              </a:ext>
            </a:extLst>
          </p:cNvPr>
          <p:cNvSpPr>
            <a:spLocks noGrp="1"/>
          </p:cNvSpPr>
          <p:nvPr>
            <p:ph type="body" idx="1"/>
          </p:nvPr>
        </p:nvSpPr>
        <p:spPr/>
        <p:txBody>
          <a:bodyPr/>
          <a:lstStyle/>
          <a:p>
            <a:pPr lvl="0"/>
            <a:r>
              <a:rPr lang="en-US" sz="1300" dirty="0"/>
              <a:t>Now, we will elect the </a:t>
            </a:r>
            <a:r>
              <a:rPr lang="en-US" sz="1300" b="1" dirty="0"/>
              <a:t>GO Team’s Secretary</a:t>
            </a:r>
            <a:r>
              <a:rPr lang="en-US" sz="1300" dirty="0"/>
              <a:t>. As a reminder, the responsibilities of the Secretary include, but are not limited to</a:t>
            </a:r>
          </a:p>
          <a:p>
            <a:pPr marL="285750" lvl="0" indent="-285750">
              <a:buFont typeface="Arial" panose="020B0604020202020204" pitchFamily="34" charset="0"/>
              <a:buChar char="•"/>
            </a:pPr>
            <a:r>
              <a:rPr lang="en-US" sz="1300" dirty="0"/>
              <a:t>Posting GO Team documents (agendas, summaries, and minutes) to the website</a:t>
            </a:r>
          </a:p>
          <a:p>
            <a:pPr marL="285750" lvl="0" indent="-285750">
              <a:buFont typeface="Arial" panose="020B0604020202020204" pitchFamily="34" charset="0"/>
              <a:buChar char="•"/>
            </a:pPr>
            <a:r>
              <a:rPr lang="en-US" sz="1300" dirty="0"/>
              <a:t>Taking minutes at GO Team meetings</a:t>
            </a:r>
          </a:p>
          <a:p>
            <a:pPr marL="285750" lvl="0" indent="-285750">
              <a:buFont typeface="Arial" panose="020B0604020202020204" pitchFamily="34" charset="0"/>
              <a:buChar char="•"/>
            </a:pPr>
            <a:r>
              <a:rPr lang="en-US" sz="1300" dirty="0"/>
              <a:t>Ensuring the GO Team is in compliance with Georgia Open Meeting Laws</a:t>
            </a:r>
          </a:p>
          <a:p>
            <a:r>
              <a:rPr lang="en-US" sz="1300" dirty="0"/>
              <a:t> </a:t>
            </a:r>
          </a:p>
          <a:p>
            <a:pPr>
              <a:spcAft>
                <a:spcPts val="800"/>
              </a:spcAft>
            </a:pPr>
            <a:r>
              <a:rPr lang="en-US" sz="1300" dirty="0"/>
              <a:t>I will now open the floor to receive </a:t>
            </a:r>
            <a:r>
              <a:rPr lang="en-US" sz="1300" b="1" dirty="0"/>
              <a:t>Secretary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 </a:t>
            </a:r>
            <a:r>
              <a:rPr lang="en-US" sz="1300" dirty="0"/>
              <a:t>people being considered for the Secretary seat.</a:t>
            </a:r>
          </a:p>
          <a:p>
            <a:pPr>
              <a:spcAft>
                <a:spcPts val="800"/>
              </a:spcAft>
            </a:pPr>
            <a:r>
              <a:rPr lang="en-US" sz="1300" dirty="0"/>
              <a:t>The nomination(s) for Secretary is/are </a:t>
            </a:r>
            <a:r>
              <a:rPr lang="en-US" sz="1300" dirty="0">
                <a:solidFill>
                  <a:srgbClr val="0070C0"/>
                </a:solidFill>
              </a:rPr>
              <a:t>[insert candidate(s)’ name(s)]</a:t>
            </a:r>
            <a:r>
              <a:rPr lang="en-US" sz="1300" dirty="0"/>
              <a:t>.</a:t>
            </a:r>
          </a:p>
          <a:p>
            <a:pPr>
              <a:spcAft>
                <a:spcPts val="800"/>
              </a:spcAft>
            </a:pPr>
            <a:r>
              <a:rPr lang="en-US" sz="1300" dirty="0"/>
              <a:t>At this time I will offer each Secretary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Secretary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Secretary</a:t>
            </a:r>
            <a:r>
              <a:rPr lang="en-US" sz="1300" dirty="0"/>
              <a:t> for this school year!</a:t>
            </a:r>
          </a:p>
        </p:txBody>
      </p:sp>
      <p:sp>
        <p:nvSpPr>
          <p:cNvPr id="4" name="Slide Number Placeholder 3">
            <a:extLst>
              <a:ext uri="{FF2B5EF4-FFF2-40B4-BE49-F238E27FC236}">
                <a16:creationId xmlns:a16="http://schemas.microsoft.com/office/drawing/2014/main" id="{FABCC7EE-BE92-EA36-5150-5E1AE8241CF2}"/>
              </a:ext>
            </a:extLst>
          </p:cNvPr>
          <p:cNvSpPr>
            <a:spLocks noGrp="1"/>
          </p:cNvSpPr>
          <p:nvPr>
            <p:ph type="sldNum" sz="quarter" idx="5"/>
          </p:nvPr>
        </p:nvSpPr>
        <p:spPr/>
        <p:txBody>
          <a:bodyPr/>
          <a:lstStyle/>
          <a:p>
            <a:fld id="{AD5AD6E2-5CF6-4D83-A048-1577DD4C32B3}" type="slidenum">
              <a:rPr lang="en-US" smtClean="0"/>
              <a:t>13</a:t>
            </a:fld>
            <a:endParaRPr lang="en-US"/>
          </a:p>
        </p:txBody>
      </p:sp>
    </p:spTree>
    <p:extLst>
      <p:ext uri="{BB962C8B-B14F-4D97-AF65-F5344CB8AC3E}">
        <p14:creationId xmlns:p14="http://schemas.microsoft.com/office/powerpoint/2010/main" val="104925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B9F1-30F2-73A2-4CD8-4F9D002E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94D5A-7BA4-631D-5D54-439C57B3289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2923FC6-85F6-4160-B860-3F75BDE24B74}"/>
              </a:ext>
            </a:extLst>
          </p:cNvPr>
          <p:cNvSpPr>
            <a:spLocks noGrp="1"/>
          </p:cNvSpPr>
          <p:nvPr>
            <p:ph type="body" idx="1"/>
          </p:nvPr>
        </p:nvSpPr>
        <p:spPr/>
        <p:txBody>
          <a:bodyPr/>
          <a:lstStyle/>
          <a:p>
            <a:pPr lvl="0"/>
            <a:r>
              <a:rPr lang="en-US" sz="1300" dirty="0"/>
              <a:t>Now, we will elect the </a:t>
            </a:r>
            <a:r>
              <a:rPr lang="en-US" sz="1300" b="1" dirty="0"/>
              <a:t>GO Team’s Cluster Representative</a:t>
            </a:r>
            <a:r>
              <a:rPr lang="en-US" sz="1300" dirty="0"/>
              <a:t>. Cluster Representatives may also hold an officer position (Chair, Vice-Chair, or Secretary). As a reminder, the responsibilities of the Cluster Representative include, but are not limited to</a:t>
            </a:r>
          </a:p>
          <a:p>
            <a:pPr marL="181240" indent="-181240">
              <a:buFont typeface="Arial" panose="020B0604020202020204" pitchFamily="34" charset="0"/>
              <a:buChar char="•"/>
            </a:pPr>
            <a:r>
              <a:rPr lang="en-US" sz="1300" dirty="0"/>
              <a:t>Attending all Cluster Advisory Team (CAT) meetings (approximately 3)</a:t>
            </a:r>
          </a:p>
          <a:p>
            <a:pPr marL="181240" indent="-181240">
              <a:buFont typeface="Arial" panose="020B0604020202020204" pitchFamily="34" charset="0"/>
              <a:buChar char="•"/>
            </a:pPr>
            <a:r>
              <a:rPr lang="en-US" sz="1300" dirty="0"/>
              <a:t>Reporting back to the GO Team on the CAT meetings</a:t>
            </a:r>
          </a:p>
          <a:p>
            <a:r>
              <a:rPr lang="en-US" sz="1300" dirty="0"/>
              <a:t> </a:t>
            </a:r>
          </a:p>
          <a:p>
            <a:pPr>
              <a:spcAft>
                <a:spcPts val="600"/>
              </a:spcAft>
            </a:pPr>
            <a:r>
              <a:rPr lang="en-US" sz="1300" dirty="0"/>
              <a:t>I will now open the floor to receive </a:t>
            </a:r>
            <a:r>
              <a:rPr lang="en-US" sz="1300" b="1" dirty="0"/>
              <a:t>Cluster Representative </a:t>
            </a:r>
            <a:r>
              <a:rPr lang="en-US" sz="1300" dirty="0"/>
              <a:t>nominations. </a:t>
            </a:r>
            <a:r>
              <a:rPr lang="en-US" sz="1300" i="1" dirty="0"/>
              <a:t>[Secretary will record all nominations.] </a:t>
            </a:r>
            <a:endParaRPr lang="en-US" sz="1300" dirty="0"/>
          </a:p>
          <a:p>
            <a:pPr>
              <a:spcAft>
                <a:spcPts val="6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6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solidFill>
                  <a:schemeClr val="accent4"/>
                </a:solidFill>
              </a:rPr>
              <a:t> </a:t>
            </a:r>
            <a:r>
              <a:rPr lang="en-US" sz="1300" dirty="0"/>
              <a:t>people being considered for the Cluster Representative seat.</a:t>
            </a:r>
          </a:p>
          <a:p>
            <a:pPr>
              <a:spcAft>
                <a:spcPts val="600"/>
              </a:spcAft>
            </a:pPr>
            <a:r>
              <a:rPr lang="en-US" sz="1300" dirty="0"/>
              <a:t>The nomination(s) for Cluster Representative is/are</a:t>
            </a:r>
            <a:r>
              <a:rPr lang="en-US" sz="1300" dirty="0">
                <a:solidFill>
                  <a:srgbClr val="0070C0"/>
                </a:solidFill>
              </a:rPr>
              <a:t> [insert candidate(s)’ name(s)]</a:t>
            </a:r>
            <a:r>
              <a:rPr lang="en-US" sz="1300" dirty="0"/>
              <a:t>.</a:t>
            </a:r>
          </a:p>
          <a:p>
            <a:pPr>
              <a:spcAft>
                <a:spcPts val="600"/>
              </a:spcAft>
            </a:pPr>
            <a:r>
              <a:rPr lang="en-US" sz="1300" dirty="0"/>
              <a:t>At this time I will offer each Cluster Representative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600"/>
              </a:spcAft>
            </a:pPr>
            <a:r>
              <a:rPr lang="en-US" sz="1300" dirty="0"/>
              <a:t>Please raise your hand to vote for your choice for Cluster Representative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600"/>
              </a:spcAft>
            </a:pPr>
            <a:r>
              <a:rPr lang="en-US" sz="1300" i="1" dirty="0"/>
              <a:t>[</a:t>
            </a:r>
            <a:r>
              <a:rPr lang="en-US" sz="1300" b="1" u="sng" dirty="0">
                <a:solidFill>
                  <a:srgbClr val="0070C0"/>
                </a:solidFill>
              </a:rPr>
              <a:t>Note to Chair</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600"/>
              </a:spcAft>
            </a:pPr>
            <a:r>
              <a:rPr lang="en-US" sz="1300" dirty="0"/>
              <a:t>Congratulations,</a:t>
            </a:r>
            <a:r>
              <a:rPr lang="en-US" sz="1300" dirty="0">
                <a:solidFill>
                  <a:srgbClr val="0070C0"/>
                </a:solidFill>
              </a:rPr>
              <a:t> [insert winner’s name]</a:t>
            </a:r>
            <a:r>
              <a:rPr lang="en-US" sz="1300" dirty="0"/>
              <a:t> you will serve as the </a:t>
            </a:r>
            <a:r>
              <a:rPr lang="en-US" sz="1300" b="1" dirty="0"/>
              <a:t>GO Team Cluster Representative</a:t>
            </a:r>
            <a:r>
              <a:rPr lang="en-US" sz="1300" dirty="0"/>
              <a:t> for this school year!</a:t>
            </a:r>
          </a:p>
        </p:txBody>
      </p:sp>
      <p:sp>
        <p:nvSpPr>
          <p:cNvPr id="4" name="Slide Number Placeholder 3">
            <a:extLst>
              <a:ext uri="{FF2B5EF4-FFF2-40B4-BE49-F238E27FC236}">
                <a16:creationId xmlns:a16="http://schemas.microsoft.com/office/drawing/2014/main" id="{096CA6BE-A0EC-DA62-D264-B2789963EEC2}"/>
              </a:ext>
            </a:extLst>
          </p:cNvPr>
          <p:cNvSpPr>
            <a:spLocks noGrp="1"/>
          </p:cNvSpPr>
          <p:nvPr>
            <p:ph type="sldNum" sz="quarter" idx="5"/>
          </p:nvPr>
        </p:nvSpPr>
        <p:spPr/>
        <p:txBody>
          <a:bodyPr/>
          <a:lstStyle/>
          <a:p>
            <a:fld id="{AD5AD6E2-5CF6-4D83-A048-1577DD4C32B3}" type="slidenum">
              <a:rPr lang="en-US" smtClean="0"/>
              <a:t>14</a:t>
            </a:fld>
            <a:endParaRPr lang="en-US"/>
          </a:p>
        </p:txBody>
      </p:sp>
    </p:spTree>
    <p:extLst>
      <p:ext uri="{BB962C8B-B14F-4D97-AF65-F5344CB8AC3E}">
        <p14:creationId xmlns:p14="http://schemas.microsoft.com/office/powerpoint/2010/main" val="148317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dirty="0"/>
          </a:p>
          <a:p>
            <a:r>
              <a:rPr lang="en-US" sz="1400" dirty="0"/>
              <a:t>We will now move to our next item of business in reviewing and updating or confirming our GO Team’s </a:t>
            </a:r>
            <a:r>
              <a:rPr lang="en-US" sz="1400" b="1" dirty="0"/>
              <a:t>Public Comment Protocol</a:t>
            </a:r>
            <a:r>
              <a:rPr lang="en-US" sz="1400" dirty="0"/>
              <a:t>. Public comment opportunities are available for GO Teams to hear from interested members of the community. </a:t>
            </a:r>
          </a:p>
          <a:p>
            <a:endParaRPr lang="en-US" sz="1400" dirty="0"/>
          </a:p>
          <a:p>
            <a:r>
              <a:rPr lang="en-US" sz="1400" dirty="0"/>
              <a:t>From Section 3.4 of the GO Team</a:t>
            </a:r>
            <a:r>
              <a:rPr lang="en-US" sz="1400" u="sng" dirty="0"/>
              <a:t> </a:t>
            </a:r>
            <a:r>
              <a:rPr lang="en-US" sz="1400" dirty="0"/>
              <a:t>Handbook:</a:t>
            </a:r>
          </a:p>
          <a:p>
            <a:pPr marL="181240" indent="-181240">
              <a:buFont typeface="Arial" panose="020B0604020202020204" pitchFamily="34" charset="0"/>
              <a:buChar char="•"/>
            </a:pPr>
            <a:r>
              <a:rPr lang="en-US" sz="1400" dirty="0"/>
              <a:t>Opportunities for public comment </a:t>
            </a:r>
            <a:r>
              <a:rPr lang="en-US" sz="1400" b="1" dirty="0"/>
              <a:t>shall</a:t>
            </a:r>
            <a:r>
              <a:rPr lang="en-US" sz="1400" dirty="0"/>
              <a:t> be provided at least four (4) times in a school/fiscal year and noted on the GO Team’s webpage and meeting agenda;</a:t>
            </a:r>
          </a:p>
          <a:p>
            <a:pPr marL="181240" indent="-181240">
              <a:buFont typeface="Arial" panose="020B0604020202020204" pitchFamily="34" charset="0"/>
              <a:buChar char="•"/>
            </a:pPr>
            <a:r>
              <a:rPr lang="en-US" sz="1400" dirty="0"/>
              <a:t>GO Team members will </a:t>
            </a:r>
            <a:r>
              <a:rPr lang="en-US" sz="1400" b="1" dirty="0"/>
              <a:t>not</a:t>
            </a:r>
            <a:r>
              <a:rPr lang="en-US" sz="1400" dirty="0"/>
              <a:t> provide responses or engage in direct conversation during public comment;</a:t>
            </a:r>
          </a:p>
          <a:p>
            <a:pPr marL="181240" indent="-181240">
              <a:buFont typeface="Arial" panose="020B0604020202020204" pitchFamily="34" charset="0"/>
              <a:buChar char="•"/>
            </a:pPr>
            <a:r>
              <a:rPr lang="en-US" sz="1400" dirty="0"/>
              <a:t>Each GO Team will determine a consistent method for receiving public comments and for parents and other citizens to sign up to address the team;</a:t>
            </a:r>
          </a:p>
          <a:p>
            <a:pPr marL="181240" indent="-181240">
              <a:buFont typeface="Arial" panose="020B0604020202020204" pitchFamily="34" charset="0"/>
              <a:buChar char="•"/>
            </a:pPr>
            <a:r>
              <a:rPr lang="en-US" sz="1400" b="1" dirty="0"/>
              <a:t>At least 20 minutes</a:t>
            </a:r>
            <a:r>
              <a:rPr lang="en-US" sz="1400" dirty="0"/>
              <a:t> of time will be allotted for the public to make comments at meetings where public comment is permitted; and </a:t>
            </a:r>
          </a:p>
          <a:p>
            <a:pPr marL="181240" indent="-181240">
              <a:buFont typeface="Arial" panose="020B0604020202020204" pitchFamily="34" charset="0"/>
              <a:buChar char="•"/>
            </a:pPr>
            <a:r>
              <a:rPr lang="en-US" sz="1400" dirty="0"/>
              <a:t>The public will receive at least 2 business days’ notice of the Public Comment Protocol.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401413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FC64-21D2-37B5-EA2C-B16F517B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1CC48-8B1E-9225-A7D6-891D7F23E4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093BF0DE-6A4E-0AE0-CF27-E07F9DC675BF}"/>
              </a:ext>
            </a:extLst>
          </p:cNvPr>
          <p:cNvSpPr>
            <a:spLocks noGrp="1"/>
          </p:cNvSpPr>
          <p:nvPr>
            <p:ph type="body" idx="1"/>
          </p:nvPr>
        </p:nvSpPr>
        <p:spPr/>
        <p:txBody>
          <a:bodyPr/>
          <a:lstStyle/>
          <a:p>
            <a:endParaRPr lang="en-US" sz="1300" dirty="0"/>
          </a:p>
          <a:p>
            <a:r>
              <a:rPr lang="en-US" sz="1300" dirty="0"/>
              <a:t>Please take a moment to review our current public comment protocol and information. Are there any recommendations for updates or changes to our Public Comment Protocol?</a:t>
            </a:r>
            <a:r>
              <a:rPr lang="en-US" sz="1300" i="1" dirty="0">
                <a:solidFill>
                  <a:srgbClr val="0070C0"/>
                </a:solidFill>
              </a:rPr>
              <a:t> </a:t>
            </a:r>
            <a:r>
              <a:rPr lang="en-US" sz="1300" b="1" i="1" dirty="0">
                <a:solidFill>
                  <a:srgbClr val="0070C0"/>
                </a:solidFill>
              </a:rPr>
              <a:t>[</a:t>
            </a:r>
            <a:r>
              <a:rPr lang="en-US" sz="1300" b="1" i="1" u="sng" dirty="0">
                <a:solidFill>
                  <a:srgbClr val="0070C0"/>
                </a:solidFill>
              </a:rPr>
              <a:t>NOTE</a:t>
            </a:r>
            <a:r>
              <a:rPr lang="en-US" sz="1300" i="1" dirty="0">
                <a:solidFill>
                  <a:srgbClr val="0070C0"/>
                </a:solidFill>
              </a:rPr>
              <a:t>: Your GO Team may vote to leave the Public Comment Protocol unchanged.]</a:t>
            </a:r>
          </a:p>
          <a:p>
            <a:endParaRPr lang="en-US" i="1" dirty="0"/>
          </a:p>
          <a:p>
            <a:r>
              <a:rPr lang="en-US" dirty="0"/>
              <a:t>Some tips for Public Comment Protocol (</a:t>
            </a:r>
            <a:r>
              <a:rPr lang="en-US" i="1" dirty="0"/>
              <a:t>from the </a:t>
            </a:r>
            <a:r>
              <a:rPr lang="en-US" i="1" u="sng" dirty="0"/>
              <a:t>GO Team Handbook</a:t>
            </a:r>
            <a:r>
              <a:rPr lang="en-US" dirty="0"/>
              <a:t>):</a:t>
            </a:r>
          </a:p>
          <a:p>
            <a:pPr marL="241653" indent="-241653">
              <a:buFont typeface="+mj-lt"/>
              <a:buAutoNum type="arabicPeriod"/>
            </a:pPr>
            <a:r>
              <a:rPr lang="en-US" dirty="0"/>
              <a:t>The GO Team is not required to schedule time for Public Comment at every meeting.</a:t>
            </a:r>
          </a:p>
          <a:p>
            <a:pPr marL="241653" indent="-241653">
              <a:buFont typeface="+mj-lt"/>
              <a:buAutoNum type="arabicPeriod"/>
            </a:pPr>
            <a:r>
              <a:rPr lang="en-US" dirty="0"/>
              <a:t>Public Comment should be scheduled for major action items (items that need a GO Team vote) that will require public input or need public buy-in.</a:t>
            </a:r>
          </a:p>
          <a:p>
            <a:pPr marL="241653" indent="-241653">
              <a:buFont typeface="+mj-lt"/>
              <a:buAutoNum type="arabicPeriod"/>
            </a:pPr>
            <a:r>
              <a:rPr lang="en-US" dirty="0"/>
              <a:t>Consider the schedule of the school community for those meetings that do allow Public Comment in order to give your community the chance to participate. </a:t>
            </a:r>
          </a:p>
          <a:p>
            <a:pPr marL="241653" indent="-241653">
              <a:buFont typeface="+mj-lt"/>
              <a:buAutoNum type="arabicPeriod"/>
            </a:pPr>
            <a:r>
              <a:rPr lang="en-US" dirty="0"/>
              <a:t>Set a specific time for your Public Comment period. For example, you could allot a 20-minute segment on the agenda for Public Comment and allow each member of the public to have 2 minutes to speak during that segment.</a:t>
            </a:r>
          </a:p>
          <a:p>
            <a:pPr marL="241653" indent="-241653">
              <a:buFont typeface="+mj-lt"/>
              <a:buAutoNum type="arabicPeriod"/>
            </a:pPr>
            <a:r>
              <a:rPr lang="en-US" dirty="0"/>
              <a:t>Post a clear process for how individuals sign-up or indicate they wish to speak. </a:t>
            </a:r>
          </a:p>
          <a:p>
            <a:pPr marL="241653" indent="-241653">
              <a:buFont typeface="+mj-lt"/>
              <a:buAutoNum type="arabicPeriod"/>
            </a:pPr>
            <a:r>
              <a:rPr lang="en-US" dirty="0"/>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p>
          <a:p>
            <a:pPr marL="241653" indent="-241653">
              <a:buFont typeface="+mj-lt"/>
              <a:buAutoNum type="arabicPeriod"/>
            </a:pPr>
            <a:r>
              <a:rPr lang="en-US" dirty="0"/>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p>
          <a:p>
            <a:endParaRPr lang="en-US" i="1" dirty="0"/>
          </a:p>
          <a:p>
            <a:r>
              <a:rPr lang="en-US" b="1" dirty="0"/>
              <a:t>GO Team discusses and potentially updates the team’s public comment protocol.</a:t>
            </a:r>
            <a:endParaRPr lang="en-US" sz="1300" b="1" dirty="0"/>
          </a:p>
          <a:p>
            <a:endParaRPr lang="en-US" sz="1300" dirty="0"/>
          </a:p>
          <a:p>
            <a:r>
              <a:rPr lang="en-US" sz="1300" dirty="0"/>
              <a:t>May I have a motion to adopt this Public Comment Protocol? A second? All in favor, please say aye or raise your hand. All opposed, please say nay or raise your hand.  Any abstentions? Please say abstain or raise your hand. </a:t>
            </a:r>
          </a:p>
          <a:p>
            <a:endParaRPr lang="en-US" sz="1300" i="1" dirty="0"/>
          </a:p>
          <a:p>
            <a:r>
              <a:rPr lang="en-US" sz="1300" i="1" dirty="0"/>
              <a:t>[The secretary will note who made the motion, who seconded, and how each member voted in the minutes. The secretary will also record the approved Public Comment format in the minutes.]</a:t>
            </a:r>
            <a:endParaRPr lang="en-US" sz="1300" dirty="0"/>
          </a:p>
          <a:p>
            <a:r>
              <a:rPr lang="en-US" sz="1300" i="1" dirty="0"/>
              <a:t> </a:t>
            </a:r>
            <a:endParaRPr lang="en-US" sz="1300" dirty="0"/>
          </a:p>
          <a:p>
            <a:endParaRPr lang="en-US" dirty="0"/>
          </a:p>
        </p:txBody>
      </p:sp>
      <p:sp>
        <p:nvSpPr>
          <p:cNvPr id="4" name="Slide Number Placeholder 3">
            <a:extLst>
              <a:ext uri="{FF2B5EF4-FFF2-40B4-BE49-F238E27FC236}">
                <a16:creationId xmlns:a16="http://schemas.microsoft.com/office/drawing/2014/main" id="{30F178A0-D660-B229-EDFA-263598FB5342}"/>
              </a:ext>
            </a:extLst>
          </p:cNvPr>
          <p:cNvSpPr>
            <a:spLocks noGrp="1"/>
          </p:cNvSpPr>
          <p:nvPr>
            <p:ph type="sldNum" sz="quarter" idx="5"/>
          </p:nvPr>
        </p:nvSpPr>
        <p:spPr/>
        <p:txBody>
          <a:bodyPr/>
          <a:lstStyle/>
          <a:p>
            <a:fld id="{AD5AD6E2-5CF6-4D83-A048-1577DD4C32B3}" type="slidenum">
              <a:rPr lang="en-US" smtClean="0"/>
              <a:t>16</a:t>
            </a:fld>
            <a:endParaRPr lang="en-US"/>
          </a:p>
        </p:txBody>
      </p:sp>
    </p:spTree>
    <p:extLst>
      <p:ext uri="{BB962C8B-B14F-4D97-AF65-F5344CB8AC3E}">
        <p14:creationId xmlns:p14="http://schemas.microsoft.com/office/powerpoint/2010/main" val="203531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B6F-DA98-2EB1-CDBF-360F10B0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B0C3-E9AE-C757-3614-D02370CEE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9853E-7945-15BE-E379-E0843CDCB228}"/>
              </a:ext>
            </a:extLst>
          </p:cNvPr>
          <p:cNvSpPr>
            <a:spLocks noGrp="1"/>
          </p:cNvSpPr>
          <p:nvPr>
            <p:ph type="body" idx="1"/>
          </p:nvPr>
        </p:nvSpPr>
        <p:spPr/>
        <p:txBody>
          <a:bodyPr/>
          <a:lstStyle/>
          <a:p>
            <a:endParaRPr lang="en-US" sz="1400" dirty="0"/>
          </a:p>
          <a:p>
            <a:r>
              <a:rPr lang="en-US" sz="1400" dirty="0"/>
              <a:t>Adhering to the agenda, we will now discuss our </a:t>
            </a:r>
            <a:r>
              <a:rPr lang="en-US" sz="1400" b="1" dirty="0"/>
              <a:t>Meeting Calendar</a:t>
            </a:r>
            <a:r>
              <a:rPr lang="en-US" sz="1400" dirty="0"/>
              <a:t> for this school year.  As a reminder our GO Team is required to:</a:t>
            </a:r>
          </a:p>
          <a:p>
            <a:endParaRPr lang="en-US" sz="1400" dirty="0"/>
          </a:p>
          <a:p>
            <a:pPr marL="181240" indent="-181240">
              <a:buFont typeface="Arial" panose="020B0604020202020204" pitchFamily="34" charset="0"/>
              <a:buChar char="•"/>
            </a:pPr>
            <a:r>
              <a:rPr lang="en-US" sz="1400" dirty="0"/>
              <a:t>have at least six (6) business meetings this school year – this meeting plus at least 6 more); </a:t>
            </a:r>
          </a:p>
          <a:p>
            <a:pPr marL="181240" indent="-181240">
              <a:buFont typeface="Arial" panose="020B0604020202020204" pitchFamily="34" charset="0"/>
              <a:buChar char="•"/>
            </a:pPr>
            <a:r>
              <a:rPr lang="en-US" sz="1400" dirty="0"/>
              <a:t>four (4) of the meetings must permit time for Public Comment;</a:t>
            </a:r>
          </a:p>
          <a:p>
            <a:pPr marL="181240" indent="-181240">
              <a:buFont typeface="Arial" panose="020B0604020202020204" pitchFamily="34" charset="0"/>
              <a:buChar char="•"/>
            </a:pPr>
            <a:r>
              <a:rPr lang="en-US" sz="1400" dirty="0"/>
              <a:t>meetings cannot be held during the instructional school day;</a:t>
            </a:r>
          </a:p>
          <a:p>
            <a:pPr marL="181240" indent="-181240">
              <a:buFont typeface="Arial" panose="020B0604020202020204" pitchFamily="34" charset="0"/>
              <a:buChar char="•"/>
            </a:pPr>
            <a:r>
              <a:rPr lang="en-US" sz="1400" dirty="0"/>
              <a:t>meetings must be live-streamed and recorded; and </a:t>
            </a:r>
          </a:p>
          <a:p>
            <a:pPr marL="181240" indent="-181240">
              <a:buFont typeface="Arial" panose="020B0604020202020204" pitchFamily="34" charset="0"/>
              <a:buChar char="•"/>
            </a:pPr>
            <a:r>
              <a:rPr lang="en-US" sz="1400" dirty="0"/>
              <a:t>meeting locations for hybrid meetings must be places which can accommodate the public (i.e. – not a conference room). </a:t>
            </a:r>
          </a:p>
          <a:p>
            <a:endParaRPr lang="en-US" sz="1400" dirty="0"/>
          </a:p>
        </p:txBody>
      </p:sp>
      <p:sp>
        <p:nvSpPr>
          <p:cNvPr id="4" name="Slide Number Placeholder 3">
            <a:extLst>
              <a:ext uri="{FF2B5EF4-FFF2-40B4-BE49-F238E27FC236}">
                <a16:creationId xmlns:a16="http://schemas.microsoft.com/office/drawing/2014/main" id="{1634672D-A8A1-6D69-D7EE-38212746ACEC}"/>
              </a:ext>
            </a:extLst>
          </p:cNvPr>
          <p:cNvSpPr>
            <a:spLocks noGrp="1"/>
          </p:cNvSpPr>
          <p:nvPr>
            <p:ph type="sldNum" sz="quarter" idx="5"/>
          </p:nvPr>
        </p:nvSpPr>
        <p:spPr/>
        <p:txBody>
          <a:bodyPr/>
          <a:lstStyle/>
          <a:p>
            <a:fld id="{AD5AD6E2-5CF6-4D83-A048-1577DD4C32B3}" type="slidenum">
              <a:rPr lang="en-US" smtClean="0"/>
              <a:t>18</a:t>
            </a:fld>
            <a:endParaRPr lang="en-US"/>
          </a:p>
        </p:txBody>
      </p:sp>
    </p:spTree>
    <p:extLst>
      <p:ext uri="{BB962C8B-B14F-4D97-AF65-F5344CB8AC3E}">
        <p14:creationId xmlns:p14="http://schemas.microsoft.com/office/powerpoint/2010/main" val="390108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BAEF-4CD5-612B-D21F-F11B5695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47CE8-9982-15EB-01B6-EB28CC59EDF1}"/>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ACFFEEFE-96EA-7DEC-D3F4-E5F9B0C1D0BB}"/>
              </a:ext>
            </a:extLst>
          </p:cNvPr>
          <p:cNvSpPr>
            <a:spLocks noGrp="1"/>
          </p:cNvSpPr>
          <p:nvPr>
            <p:ph type="body" idx="1"/>
          </p:nvPr>
        </p:nvSpPr>
        <p:spPr/>
        <p:txBody>
          <a:bodyPr/>
          <a:lstStyle/>
          <a:p>
            <a:endParaRPr lang="en-US" sz="1400" dirty="0"/>
          </a:p>
          <a:p>
            <a:r>
              <a:rPr lang="en-US" sz="1400" dirty="0"/>
              <a:t>May I have suggestions/recommendations for meeting dates and times?</a:t>
            </a:r>
            <a:r>
              <a:rPr lang="en-US" sz="1400" dirty="0">
                <a:solidFill>
                  <a:srgbClr val="0070C0"/>
                </a:solidFill>
              </a:rPr>
              <a:t> </a:t>
            </a:r>
            <a:r>
              <a:rPr lang="en-US" sz="1400" i="1" dirty="0">
                <a:solidFill>
                  <a:srgbClr val="0070C0"/>
                </a:solidFill>
              </a:rPr>
              <a:t>[Your GO Team </a:t>
            </a:r>
            <a:r>
              <a:rPr lang="en-US" sz="1400" b="1" i="1" dirty="0">
                <a:solidFill>
                  <a:srgbClr val="0070C0"/>
                </a:solidFill>
              </a:rPr>
              <a:t>MUST</a:t>
            </a:r>
            <a:r>
              <a:rPr lang="en-US" sz="1400" i="1" dirty="0">
                <a:solidFill>
                  <a:srgbClr val="0070C0"/>
                </a:solidFill>
              </a:rPr>
              <a:t> schedule at least 6 business meetings at this time; please refer to </a:t>
            </a:r>
            <a:r>
              <a:rPr lang="en-US" sz="1400" b="1" i="1" dirty="0">
                <a:solidFill>
                  <a:srgbClr val="0070C0"/>
                </a:solidFill>
              </a:rPr>
              <a:t>Meetings-At-A-Glance</a:t>
            </a:r>
            <a:r>
              <a:rPr lang="en-US" sz="1400" i="1" dirty="0">
                <a:solidFill>
                  <a:srgbClr val="0070C0"/>
                </a:solidFill>
              </a:rPr>
              <a:t> for a suggested schedule.]</a:t>
            </a:r>
            <a:endParaRPr lang="en-US" sz="1400" dirty="0">
              <a:solidFill>
                <a:srgbClr val="0070C0"/>
              </a:solidFill>
            </a:endParaRPr>
          </a:p>
          <a:p>
            <a:endParaRPr lang="en-US" sz="1400" b="1" dirty="0"/>
          </a:p>
          <a:p>
            <a:r>
              <a:rPr lang="en-US" sz="1400" b="1" dirty="0">
                <a:solidFill>
                  <a:srgbClr val="0070C0"/>
                </a:solidFill>
              </a:rPr>
              <a:t>[Note to Chair: </a:t>
            </a:r>
            <a:r>
              <a:rPr lang="en-US" sz="1400" b="1" i="1" dirty="0">
                <a:solidFill>
                  <a:srgbClr val="0070C0"/>
                </a:solidFill>
              </a:rPr>
              <a:t>Your GO Team should plan on 3 meetings for the budget process: </a:t>
            </a:r>
            <a:endParaRPr lang="en-US" sz="1400" dirty="0">
              <a:solidFill>
                <a:srgbClr val="0070C0"/>
              </a:solidFill>
            </a:endParaRPr>
          </a:p>
          <a:p>
            <a:pPr lvl="0"/>
            <a:r>
              <a:rPr lang="en-US" sz="1400" dirty="0">
                <a:solidFill>
                  <a:srgbClr val="0070C0"/>
                </a:solidFill>
              </a:rPr>
              <a:t>The </a:t>
            </a:r>
            <a:r>
              <a:rPr lang="en-US" sz="1400" b="1" dirty="0">
                <a:solidFill>
                  <a:srgbClr val="0070C0"/>
                </a:solidFill>
              </a:rPr>
              <a:t>first</a:t>
            </a:r>
            <a:r>
              <a:rPr lang="en-US" sz="1400" dirty="0">
                <a:solidFill>
                  <a:srgbClr val="0070C0"/>
                </a:solidFill>
              </a:rPr>
              <a:t> in late January to early February to review budget allocation;</a:t>
            </a:r>
          </a:p>
          <a:p>
            <a:pPr lvl="0"/>
            <a:r>
              <a:rPr lang="en-US" sz="1400" dirty="0">
                <a:solidFill>
                  <a:srgbClr val="0070C0"/>
                </a:solidFill>
              </a:rPr>
              <a:t>The </a:t>
            </a:r>
            <a:r>
              <a:rPr lang="en-US" sz="1400" b="1" dirty="0">
                <a:solidFill>
                  <a:srgbClr val="0070C0"/>
                </a:solidFill>
              </a:rPr>
              <a:t>second</a:t>
            </a:r>
            <a:r>
              <a:rPr lang="en-US" sz="1400" dirty="0">
                <a:solidFill>
                  <a:srgbClr val="0070C0"/>
                </a:solidFill>
              </a:rPr>
              <a:t> in early to mid February for draft budget presentation and feedback; and </a:t>
            </a:r>
          </a:p>
          <a:p>
            <a:pPr lvl="0"/>
            <a:r>
              <a:rPr lang="en-US" sz="1400" dirty="0">
                <a:solidFill>
                  <a:srgbClr val="0070C0"/>
                </a:solidFill>
              </a:rPr>
              <a:t>The </a:t>
            </a:r>
            <a:r>
              <a:rPr lang="en-US" sz="1400" b="1" dirty="0">
                <a:solidFill>
                  <a:srgbClr val="0070C0"/>
                </a:solidFill>
              </a:rPr>
              <a:t>third</a:t>
            </a:r>
            <a:r>
              <a:rPr lang="en-US" sz="1400" dirty="0">
                <a:solidFill>
                  <a:srgbClr val="0070C0"/>
                </a:solidFill>
              </a:rPr>
              <a:t> in early March for budget approval]</a:t>
            </a:r>
          </a:p>
          <a:p>
            <a:pPr lvl="0"/>
            <a:endParaRPr lang="en-US" sz="1400" dirty="0"/>
          </a:p>
          <a:p>
            <a:r>
              <a:rPr lang="en-US" sz="1400" i="1" dirty="0">
                <a:solidFill>
                  <a:srgbClr val="0070C0"/>
                </a:solidFill>
              </a:rPr>
              <a:t>[After your GO Team has determined meeting dates and times:]</a:t>
            </a:r>
            <a:endParaRPr lang="en-US" sz="1400" dirty="0">
              <a:solidFill>
                <a:srgbClr val="0070C0"/>
              </a:solidFill>
            </a:endParaRPr>
          </a:p>
          <a:p>
            <a:r>
              <a:rPr lang="en-US" sz="1400" dirty="0"/>
              <a:t>We now need to determine at which meeting we will allocate time for Public Comment.  As a reminder, we must allow for Public Comment at least 4 times during the school year.</a:t>
            </a:r>
          </a:p>
          <a:p>
            <a:endParaRPr lang="en-US" sz="1400" dirty="0"/>
          </a:p>
          <a:p>
            <a:r>
              <a:rPr lang="en-US" sz="1400" dirty="0"/>
              <a:t>Now that we have determined our calendar, may I have a motion to approve the calendar? A second? All in favor, please raise your hand. All opposed, please raise your hand.  Any abstentions? Please raise your hand. </a:t>
            </a:r>
          </a:p>
          <a:p>
            <a:endParaRPr lang="en-US" sz="1400" i="1" dirty="0"/>
          </a:p>
          <a:p>
            <a:r>
              <a:rPr lang="en-US" sz="1400" i="1" dirty="0">
                <a:solidFill>
                  <a:srgbClr val="0070C0"/>
                </a:solidFill>
              </a:rPr>
              <a:t>[The secretary will note who made the motion, who seconded, and how each member voted and record the meeting dates in the minutes.]</a:t>
            </a:r>
            <a:r>
              <a:rPr lang="en-US" sz="1400" dirty="0">
                <a:solidFill>
                  <a:srgbClr val="0070C0"/>
                </a:solidFill>
              </a:rPr>
              <a:t> </a:t>
            </a:r>
          </a:p>
          <a:p>
            <a:endParaRPr lang="en-US" sz="1400" dirty="0"/>
          </a:p>
          <a:p>
            <a:r>
              <a:rPr lang="en-US" sz="1400" dirty="0"/>
              <a:t>Please enter these dates into your personal calendars so you do not forget!</a:t>
            </a:r>
          </a:p>
        </p:txBody>
      </p:sp>
      <p:sp>
        <p:nvSpPr>
          <p:cNvPr id="4" name="Slide Number Placeholder 3">
            <a:extLst>
              <a:ext uri="{FF2B5EF4-FFF2-40B4-BE49-F238E27FC236}">
                <a16:creationId xmlns:a16="http://schemas.microsoft.com/office/drawing/2014/main" id="{1FCC2952-8150-B0A1-E494-018B5B0B9516}"/>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1368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94F3-2C97-045B-0E2E-0434BDAF3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C3D-FAA7-647C-FC88-5A82AE4B2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DA1F0-FE2E-A338-1807-DA4E80810607}"/>
              </a:ext>
            </a:extLst>
          </p:cNvPr>
          <p:cNvSpPr>
            <a:spLocks noGrp="1"/>
          </p:cNvSpPr>
          <p:nvPr>
            <p:ph type="body" idx="1"/>
          </p:nvPr>
        </p:nvSpPr>
        <p:spPr/>
        <p:txBody>
          <a:bodyPr/>
          <a:lstStyle/>
          <a:p>
            <a:pPr defTabSz="966612"/>
            <a:endParaRPr lang="en-US" sz="1400" dirty="0"/>
          </a:p>
          <a:p>
            <a:pPr defTabSz="966612"/>
            <a:r>
              <a:rPr lang="en-US" sz="1400" dirty="0"/>
              <a:t>Now we will determine our </a:t>
            </a:r>
            <a:r>
              <a:rPr lang="en-US" sz="1400" b="1" dirty="0"/>
              <a:t>GO Team Meeting Norms</a:t>
            </a:r>
            <a:r>
              <a:rPr lang="en-US" sz="1400" dirty="0"/>
              <a:t>. We’ll begin by reviewing the initial GO Team Meeting Norms. </a:t>
            </a:r>
          </a:p>
          <a:p>
            <a:pPr defTabSz="966612"/>
            <a:endParaRPr lang="en-US" sz="1400" dirty="0"/>
          </a:p>
          <a:p>
            <a:r>
              <a:rPr lang="en-US" sz="1400" dirty="0"/>
              <a:t>Does anyone have any changes to these norms? </a:t>
            </a:r>
            <a:r>
              <a:rPr lang="en-US" sz="1400" i="1" dirty="0">
                <a:solidFill>
                  <a:srgbClr val="0070C0"/>
                </a:solidFill>
              </a:rPr>
              <a:t>[</a:t>
            </a:r>
            <a:r>
              <a:rPr lang="en-US" sz="1400" b="1" i="1" dirty="0">
                <a:solidFill>
                  <a:srgbClr val="0070C0"/>
                </a:solidFill>
              </a:rPr>
              <a:t>NOTE</a:t>
            </a:r>
            <a:r>
              <a:rPr lang="en-US" sz="1400" i="1" dirty="0">
                <a:solidFill>
                  <a:srgbClr val="0070C0"/>
                </a:solidFill>
              </a:rPr>
              <a:t>: Your GO Team may vote to leave the Norms unchanged.]</a:t>
            </a:r>
          </a:p>
          <a:p>
            <a:endParaRPr lang="en-US" sz="1400" dirty="0">
              <a:solidFill>
                <a:srgbClr val="0070C0"/>
              </a:solidFill>
            </a:endParaRPr>
          </a:p>
          <a:p>
            <a:r>
              <a:rPr lang="en-US" sz="1400" i="1" dirty="0">
                <a:solidFill>
                  <a:srgbClr val="0070C0"/>
                </a:solidFill>
              </a:rPr>
              <a:t>[Once discussion has completed:]</a:t>
            </a:r>
          </a:p>
          <a:p>
            <a:endParaRPr lang="en-US" sz="1400" dirty="0"/>
          </a:p>
          <a:p>
            <a:r>
              <a:rPr lang="en-US" sz="1400" dirty="0"/>
              <a:t>May I have a motion to adopt these Norms for our GO Team? A second? All in favor, please say aye or raise your hand. All opposed, please say nay or raise your hand.  Any abstentions? Please say abstain or raise your hand.</a:t>
            </a:r>
          </a:p>
          <a:p>
            <a:endParaRPr lang="en-US" sz="1400" dirty="0"/>
          </a:p>
          <a:p>
            <a:r>
              <a:rPr lang="en-US" sz="1400" dirty="0">
                <a:solidFill>
                  <a:srgbClr val="0070C0"/>
                </a:solidFill>
              </a:rPr>
              <a:t> </a:t>
            </a:r>
            <a:r>
              <a:rPr lang="en-US" sz="1400" i="1" dirty="0">
                <a:solidFill>
                  <a:srgbClr val="0070C0"/>
                </a:solidFill>
              </a:rPr>
              <a:t>[The secretary will note who made the motion, who seconded, and how each member voted and record the Meeting Norms in the minutes.]</a:t>
            </a:r>
            <a:endParaRPr lang="en-US" sz="1400" dirty="0">
              <a:solidFill>
                <a:srgbClr val="0070C0"/>
              </a:solidFill>
            </a:endParaRPr>
          </a:p>
          <a:p>
            <a:r>
              <a:rPr lang="en-US" sz="1400" i="1" dirty="0">
                <a:solidFill>
                  <a:srgbClr val="0070C0"/>
                </a:solidFill>
              </a:rPr>
              <a:t> </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9BB74BEF-948D-D20A-69D1-CFA12ADAD4F6}"/>
              </a:ext>
            </a:extLst>
          </p:cNvPr>
          <p:cNvSpPr>
            <a:spLocks noGrp="1"/>
          </p:cNvSpPr>
          <p:nvPr>
            <p:ph type="sldNum" sz="quarter" idx="5"/>
          </p:nvPr>
        </p:nvSpPr>
        <p:spPr/>
        <p:txBody>
          <a:bodyPr/>
          <a:lstStyle/>
          <a:p>
            <a:fld id="{AD5AD6E2-5CF6-4D83-A048-1577DD4C32B3}" type="slidenum">
              <a:rPr lang="en-US" smtClean="0"/>
              <a:t>20</a:t>
            </a:fld>
            <a:endParaRPr lang="en-US"/>
          </a:p>
        </p:txBody>
      </p:sp>
    </p:spTree>
    <p:extLst>
      <p:ext uri="{BB962C8B-B14F-4D97-AF65-F5344CB8AC3E}">
        <p14:creationId xmlns:p14="http://schemas.microsoft.com/office/powerpoint/2010/main" val="23632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 </a:t>
            </a:r>
          </a:p>
          <a:p>
            <a:pPr marR="0" lvl="0">
              <a:lnSpc>
                <a:spcPct val="107000"/>
              </a:lnSpc>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Call to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buNone/>
            </a:pPr>
            <a:r>
              <a:rPr lang="en-US" sz="1400" b="1" u="sng" dirty="0">
                <a:solidFill>
                  <a:srgbClr val="D47B22"/>
                </a:solidFill>
                <a:effectLst/>
                <a:latin typeface="Calibri" panose="020F0502020204030204" pitchFamily="34" charset="0"/>
                <a:ea typeface="Calibri" panose="020F0502020204030204" pitchFamily="34" charset="0"/>
                <a:cs typeface="Times New Roman" panose="02020603050405020304" pitchFamily="18" charset="0"/>
              </a:rPr>
              <a:t>MEETING LEADER- PRINCIPAL – INTERIM CHAIR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200" b="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The principal may act as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Chair</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for this meeting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ONLY</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a:t>
            </a: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Good Morning/Afternoon/Evening. Welcome to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Meeting, where we will follow the agenda as it has been emailed to you and publicly noticed.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I am pleased to call this meeting of the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to order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current time]</a:t>
            </a:r>
            <a:r>
              <a:rPr lang="en-US" sz="1400" dirty="0">
                <a:effectLst/>
                <a:latin typeface="Calibri" panose="020F0502020204030204" pitchFamily="34" charset="0"/>
                <a:ea typeface="Calibri" panose="020F0502020204030204" pitchFamily="34" charset="0"/>
                <a:cs typeface="Calibri" panose="020F0502020204030204" pitchFamily="34" charset="0"/>
              </a:rPr>
              <a:t>. I will act in the capacity of interim GO Team Chair for this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Our first order of business is to appoint an interim secretary and </a:t>
            </a:r>
            <a:r>
              <a:rPr lang="en-US" sz="1400" b="1" dirty="0">
                <a:effectLst/>
                <a:latin typeface="Calibri" panose="020F0502020204030204" pitchFamily="34" charset="0"/>
                <a:ea typeface="Calibri" panose="020F0502020204030204" pitchFamily="34" charset="0"/>
                <a:cs typeface="Calibri" panose="020F0502020204030204" pitchFamily="34" charset="0"/>
              </a:rPr>
              <a:t>call roll</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name of appointed interim secretary] </a:t>
            </a:r>
            <a:r>
              <a:rPr lang="en-US" sz="1400" dirty="0">
                <a:effectLst/>
                <a:latin typeface="Calibri" panose="020F0502020204030204" pitchFamily="34" charset="0"/>
                <a:ea typeface="Calibri" panose="020F0502020204030204" pitchFamily="34" charset="0"/>
                <a:cs typeface="Calibri" panose="020F0502020204030204" pitchFamily="34" charset="0"/>
              </a:rPr>
              <a:t>will serve as the interim secretary only for this meeting. Our official secretary for the 2025-2026 school year will be elected during this meeting. The interim secretary will now take the roll.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2</a:t>
            </a:fld>
            <a:endParaRPr lang="en-US"/>
          </a:p>
        </p:txBody>
      </p:sp>
    </p:spTree>
    <p:extLst>
      <p:ext uri="{BB962C8B-B14F-4D97-AF65-F5344CB8AC3E}">
        <p14:creationId xmlns:p14="http://schemas.microsoft.com/office/powerpoint/2010/main" val="82065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We will now move to the </a:t>
            </a:r>
            <a:r>
              <a:rPr lang="en-US" sz="1400" b="1" dirty="0"/>
              <a:t>Discussion Items</a:t>
            </a:r>
            <a:r>
              <a:rPr lang="en-US" sz="1400" dirty="0"/>
              <a:t> on our agenda.</a:t>
            </a:r>
          </a:p>
          <a:p>
            <a:r>
              <a:rPr lang="en-US" sz="1400" dirty="0"/>
              <a:t>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4D52-1E91-D35B-D892-518B200C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4A3-51D6-5084-2E79-409DA941AC7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420ECC5F-FB16-0570-2636-1E0EBDE7F839}"/>
              </a:ext>
            </a:extLst>
          </p:cNvPr>
          <p:cNvSpPr>
            <a:spLocks noGrp="1"/>
          </p:cNvSpPr>
          <p:nvPr>
            <p:ph type="body" idx="1"/>
          </p:nvPr>
        </p:nvSpPr>
        <p:spPr/>
        <p:txBody>
          <a:bodyPr/>
          <a:lstStyle/>
          <a:p>
            <a:endParaRPr lang="en-US" dirty="0"/>
          </a:p>
          <a:p>
            <a:r>
              <a:rPr lang="en-US" sz="1400" dirty="0"/>
              <a:t>Next, we’re going to discuss stakeholder engagement.  As a charter system, the decisions the GO Team makes shapes our school’s future — and the best decisions come from hearing </a:t>
            </a:r>
            <a:r>
              <a:rPr lang="en-US" sz="1400" kern="1200" dirty="0">
                <a:solidFill>
                  <a:schemeClr val="tx1"/>
                </a:solidFill>
                <a:effectLst/>
                <a:latin typeface="Trebuchet MS" panose="020B0603020202020204" pitchFamily="34" charset="0"/>
                <a:ea typeface="+mn-ea"/>
                <a:cs typeface="+mn-cs"/>
              </a:rPr>
              <a:t>the diverse voices within our school community.</a:t>
            </a:r>
            <a:r>
              <a:rPr lang="en-US" sz="1400" dirty="0"/>
              <a:t>.</a:t>
            </a:r>
          </a:p>
          <a:p>
            <a:endParaRPr lang="en-US" sz="1400" dirty="0"/>
          </a:p>
          <a:p>
            <a:r>
              <a:rPr lang="en-US" sz="1400" dirty="0"/>
              <a:t>When we bring families, students, staff, and our community into the work—not just into the audience—we get stronger ideas, better outcomes, and a shared vision we can all stand behind.</a:t>
            </a:r>
          </a:p>
          <a:p>
            <a:endParaRPr lang="en-US" dirty="0"/>
          </a:p>
          <a:p>
            <a:endParaRPr lang="en-US" dirty="0"/>
          </a:p>
        </p:txBody>
      </p:sp>
      <p:sp>
        <p:nvSpPr>
          <p:cNvPr id="4" name="Slide Number Placeholder 3">
            <a:extLst>
              <a:ext uri="{FF2B5EF4-FFF2-40B4-BE49-F238E27FC236}">
                <a16:creationId xmlns:a16="http://schemas.microsoft.com/office/drawing/2014/main" id="{426CC07B-70E7-113B-E2E3-3A382F189E17}"/>
              </a:ext>
            </a:extLst>
          </p:cNvPr>
          <p:cNvSpPr>
            <a:spLocks noGrp="1"/>
          </p:cNvSpPr>
          <p:nvPr>
            <p:ph type="sldNum" sz="quarter" idx="5"/>
          </p:nvPr>
        </p:nvSpPr>
        <p:spPr/>
        <p:txBody>
          <a:bodyPr/>
          <a:lstStyle/>
          <a:p>
            <a:fld id="{AD5AD6E2-5CF6-4D83-A048-1577DD4C32B3}" type="slidenum">
              <a:rPr lang="en-US" smtClean="0"/>
              <a:t>22</a:t>
            </a:fld>
            <a:endParaRPr lang="en-US"/>
          </a:p>
        </p:txBody>
      </p:sp>
    </p:spTree>
    <p:extLst>
      <p:ext uri="{BB962C8B-B14F-4D97-AF65-F5344CB8AC3E}">
        <p14:creationId xmlns:p14="http://schemas.microsoft.com/office/powerpoint/2010/main" val="241715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F1F2-DDBA-5C8B-9444-B4D6FC70D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893A-9E3C-489A-113F-C0994CC4C3B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29EC68-3E3F-BFA3-82E2-6D3EB05466D4}"/>
              </a:ext>
            </a:extLst>
          </p:cNvPr>
          <p:cNvSpPr>
            <a:spLocks noGrp="1"/>
          </p:cNvSpPr>
          <p:nvPr>
            <p:ph type="body" idx="1"/>
          </p:nvPr>
        </p:nvSpPr>
        <p:spPr/>
        <p:txBody>
          <a:bodyPr/>
          <a:lstStyle/>
          <a:p>
            <a:endParaRPr lang="en-US" dirty="0"/>
          </a:p>
          <a:p>
            <a:r>
              <a:rPr lang="en-US" sz="1400" dirty="0"/>
              <a:t>Here’s the challenge: We’re going to look at four groups—Families, Students, Staff, and Community.</a:t>
            </a:r>
          </a:p>
          <a:p>
            <a:endParaRPr lang="en-US" sz="1400" dirty="0"/>
          </a:p>
          <a:p>
            <a:r>
              <a:rPr lang="en-US" sz="1400" dirty="0"/>
              <a:t>For each one, we’ll answer three questions:</a:t>
            </a:r>
          </a:p>
          <a:p>
            <a:br>
              <a:rPr lang="en-US" sz="1400" dirty="0"/>
            </a:br>
            <a:r>
              <a:rPr lang="en-US" sz="1400" b="1" dirty="0"/>
              <a:t>INFORM</a:t>
            </a:r>
            <a:r>
              <a:rPr lang="en-US" sz="1400" dirty="0"/>
              <a:t> – What’s a fun or unexpected way to keep them in the loop?</a:t>
            </a:r>
            <a:br>
              <a:rPr lang="en-US" sz="1400" dirty="0"/>
            </a:br>
            <a:r>
              <a:rPr lang="en-US" sz="1400" b="1" dirty="0"/>
              <a:t>INPUT</a:t>
            </a:r>
            <a:r>
              <a:rPr lang="en-US" sz="1400" dirty="0"/>
              <a:t> – What’s a meaningful way to get their ideas or feedback?</a:t>
            </a:r>
            <a:br>
              <a:rPr lang="en-US" sz="1400" dirty="0"/>
            </a:br>
            <a:r>
              <a:rPr lang="en-US" sz="1400" b="1" dirty="0"/>
              <a:t>INVITE</a:t>
            </a:r>
            <a:r>
              <a:rPr lang="en-US" sz="1400" dirty="0"/>
              <a:t> – How can we bring them into the </a:t>
            </a:r>
            <a:r>
              <a:rPr lang="en-US" sz="1400" i="1" dirty="0"/>
              <a:t>work</a:t>
            </a:r>
            <a:r>
              <a:rPr lang="en-US" sz="1400" dirty="0"/>
              <a:t>, not just the audience?</a:t>
            </a:r>
          </a:p>
          <a:p>
            <a:endParaRPr lang="en-US" sz="1400" dirty="0"/>
          </a:p>
          <a:p>
            <a:r>
              <a:rPr lang="en-US" sz="1400" dirty="0"/>
              <a:t>Let’s get creative, get specific, and push past the usual answers.</a:t>
            </a:r>
          </a:p>
          <a:p>
            <a:endParaRPr lang="en-US" sz="1400" dirty="0"/>
          </a:p>
          <a:p>
            <a:endParaRPr lang="en-US" dirty="0"/>
          </a:p>
        </p:txBody>
      </p:sp>
      <p:sp>
        <p:nvSpPr>
          <p:cNvPr id="4" name="Slide Number Placeholder 3">
            <a:extLst>
              <a:ext uri="{FF2B5EF4-FFF2-40B4-BE49-F238E27FC236}">
                <a16:creationId xmlns:a16="http://schemas.microsoft.com/office/drawing/2014/main" id="{01BA6DFB-E5EA-10C5-D166-637778DD14D1}"/>
              </a:ext>
            </a:extLst>
          </p:cNvPr>
          <p:cNvSpPr>
            <a:spLocks noGrp="1"/>
          </p:cNvSpPr>
          <p:nvPr>
            <p:ph type="sldNum" sz="quarter" idx="5"/>
          </p:nvPr>
        </p:nvSpPr>
        <p:spPr/>
        <p:txBody>
          <a:bodyPr/>
          <a:lstStyle/>
          <a:p>
            <a:fld id="{AD5AD6E2-5CF6-4D83-A048-1577DD4C32B3}" type="slidenum">
              <a:rPr lang="en-US" smtClean="0"/>
              <a:t>23</a:t>
            </a:fld>
            <a:endParaRPr lang="en-US"/>
          </a:p>
        </p:txBody>
      </p:sp>
    </p:spTree>
    <p:extLst>
      <p:ext uri="{BB962C8B-B14F-4D97-AF65-F5344CB8AC3E}">
        <p14:creationId xmlns:p14="http://schemas.microsoft.com/office/powerpoint/2010/main" val="272087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8F5D-0401-7900-401B-BE8D1B900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EB8AF-E496-5ADA-EBA3-3977D83CC0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8A663437-66E1-55E3-8239-D9EFFBF2FAFF}"/>
              </a:ext>
            </a:extLst>
          </p:cNvPr>
          <p:cNvSpPr>
            <a:spLocks noGrp="1"/>
          </p:cNvSpPr>
          <p:nvPr>
            <p:ph type="body" idx="1"/>
          </p:nvPr>
        </p:nvSpPr>
        <p:spPr/>
        <p:txBody>
          <a:bodyPr/>
          <a:lstStyle/>
          <a:p>
            <a:endParaRPr lang="en-US" dirty="0"/>
          </a:p>
          <a:p>
            <a:r>
              <a:rPr lang="en-US" dirty="0"/>
              <a:t>Here’s the challenge: We’re going to look at four groups—Families, Students, Staff, and Community.</a:t>
            </a:r>
          </a:p>
          <a:p>
            <a:endParaRPr lang="en-US" dirty="0"/>
          </a:p>
          <a:p>
            <a:r>
              <a:rPr lang="en-US" dirty="0"/>
              <a:t>For each one, we’ll answer three questions:</a:t>
            </a:r>
          </a:p>
          <a:p>
            <a:br>
              <a:rPr lang="en-US" dirty="0"/>
            </a:br>
            <a:r>
              <a:rPr lang="en-US" b="1" dirty="0"/>
              <a:t>INFORM</a:t>
            </a:r>
            <a:r>
              <a:rPr lang="en-US" dirty="0"/>
              <a:t> – What’s a fun or unexpected way to keep them in the loop?</a:t>
            </a:r>
            <a:br>
              <a:rPr lang="en-US" dirty="0"/>
            </a:br>
            <a:r>
              <a:rPr lang="en-US" b="1" dirty="0"/>
              <a:t>INPUT</a:t>
            </a:r>
            <a:r>
              <a:rPr lang="en-US" dirty="0"/>
              <a:t> – What’s a meaningful way to get their ideas or feedback?</a:t>
            </a:r>
            <a:br>
              <a:rPr lang="en-US" dirty="0"/>
            </a:br>
            <a:r>
              <a:rPr lang="en-US" b="1" dirty="0"/>
              <a:t>INVITE</a:t>
            </a:r>
            <a:r>
              <a:rPr lang="en-US" dirty="0"/>
              <a:t> – How can we bring them into the </a:t>
            </a:r>
            <a:r>
              <a:rPr lang="en-US" i="1" dirty="0"/>
              <a:t>work</a:t>
            </a:r>
            <a:r>
              <a:rPr lang="en-US" dirty="0"/>
              <a:t>, not just the audience?</a:t>
            </a:r>
          </a:p>
          <a:p>
            <a:endParaRPr lang="en-US" dirty="0"/>
          </a:p>
          <a:p>
            <a:r>
              <a:rPr lang="en-US" dirty="0"/>
              <a:t>Let’s get creative, get specific, and push past the </a:t>
            </a:r>
            <a:r>
              <a:rPr lang="en-US"/>
              <a:t>usual answers</a:t>
            </a:r>
            <a:endParaRPr lang="en-US" dirty="0"/>
          </a:p>
          <a:p>
            <a:endParaRPr lang="en-US" dirty="0"/>
          </a:p>
        </p:txBody>
      </p:sp>
      <p:sp>
        <p:nvSpPr>
          <p:cNvPr id="4" name="Slide Number Placeholder 3">
            <a:extLst>
              <a:ext uri="{FF2B5EF4-FFF2-40B4-BE49-F238E27FC236}">
                <a16:creationId xmlns:a16="http://schemas.microsoft.com/office/drawing/2014/main" id="{E12DD1DD-2F23-B488-8EC7-779CD949F822}"/>
              </a:ext>
            </a:extLst>
          </p:cNvPr>
          <p:cNvSpPr>
            <a:spLocks noGrp="1"/>
          </p:cNvSpPr>
          <p:nvPr>
            <p:ph type="sldNum" sz="quarter" idx="5"/>
          </p:nvPr>
        </p:nvSpPr>
        <p:spPr/>
        <p:txBody>
          <a:bodyPr/>
          <a:lstStyle/>
          <a:p>
            <a:fld id="{AD5AD6E2-5CF6-4D83-A048-1577DD4C32B3}" type="slidenum">
              <a:rPr lang="en-US" smtClean="0"/>
              <a:t>24</a:t>
            </a:fld>
            <a:endParaRPr lang="en-US"/>
          </a:p>
        </p:txBody>
      </p:sp>
    </p:spTree>
    <p:extLst>
      <p:ext uri="{BB962C8B-B14F-4D97-AF65-F5344CB8AC3E}">
        <p14:creationId xmlns:p14="http://schemas.microsoft.com/office/powerpoint/2010/main" val="147936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400" dirty="0"/>
          </a:p>
          <a:p>
            <a:r>
              <a:rPr lang="en-US" sz="1400" dirty="0"/>
              <a:t>We will now move on to </a:t>
            </a:r>
            <a:r>
              <a:rPr lang="en-US" sz="1400" b="1" dirty="0"/>
              <a:t>Information Items</a:t>
            </a:r>
            <a:r>
              <a:rPr lang="en-US" sz="1400" dirty="0"/>
              <a:t>; first is the</a:t>
            </a:r>
            <a:r>
              <a:rPr lang="en-US" sz="1400" b="1" dirty="0"/>
              <a:t> Principal’s Update.</a:t>
            </a:r>
            <a:endParaRPr lang="en-US" sz="1400" dirty="0"/>
          </a:p>
          <a:p>
            <a:r>
              <a:rPr lang="en-US" sz="1400" dirty="0"/>
              <a:t> </a:t>
            </a:r>
          </a:p>
          <a:p>
            <a:endParaRPr lang="en-US" sz="14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25</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09-131A-F55D-31D4-E36E735D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3B6-2A2B-3034-360C-D53DAA60898C}"/>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FE6F29EE-E8E1-685C-E5B0-00D863E44DF9}"/>
              </a:ext>
            </a:extLst>
          </p:cNvPr>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a:extLst>
              <a:ext uri="{FF2B5EF4-FFF2-40B4-BE49-F238E27FC236}">
                <a16:creationId xmlns:a16="http://schemas.microsoft.com/office/drawing/2014/main" id="{8B315428-57CD-B9EE-B04A-DBAA511F6C80}"/>
              </a:ext>
            </a:extLst>
          </p:cNvPr>
          <p:cNvSpPr>
            <a:spLocks noGrp="1"/>
          </p:cNvSpPr>
          <p:nvPr>
            <p:ph type="sldNum" sz="quarter" idx="5"/>
          </p:nvPr>
        </p:nvSpPr>
        <p:spPr/>
        <p:txBody>
          <a:bodyPr/>
          <a:lstStyle/>
          <a:p>
            <a:fld id="{AD5AD6E2-5CF6-4D83-A048-1577DD4C32B3}" type="slidenum">
              <a:rPr lang="en-US" smtClean="0"/>
              <a:t>26</a:t>
            </a:fld>
            <a:endParaRPr lang="en-US"/>
          </a:p>
        </p:txBody>
      </p:sp>
    </p:spTree>
    <p:extLst>
      <p:ext uri="{BB962C8B-B14F-4D97-AF65-F5344CB8AC3E}">
        <p14:creationId xmlns:p14="http://schemas.microsoft.com/office/powerpoint/2010/main" val="387504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400" dirty="0"/>
          </a:p>
          <a:p>
            <a:r>
              <a:rPr lang="en-US" sz="14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27</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400" b="1" dirty="0"/>
          </a:p>
          <a:p>
            <a:r>
              <a:rPr lang="en-US" sz="1400" b="1" dirty="0"/>
              <a:t>Principals:  </a:t>
            </a:r>
            <a:r>
              <a:rPr lang="en-US" sz="1400" b="0" dirty="0"/>
              <a:t>Please review the </a:t>
            </a:r>
            <a:r>
              <a:rPr lang="en-US" sz="1400" b="1" dirty="0"/>
              <a:t>DISTRICT’s</a:t>
            </a:r>
            <a:r>
              <a:rPr lang="en-US" sz="1400" b="0" dirty="0"/>
              <a:t> Personal Electronic Device Policy.  </a:t>
            </a:r>
            <a:r>
              <a:rPr lang="en-US" sz="1400" b="0" i="1" dirty="0"/>
              <a:t>(on the next slide, you will speak to how implementation looks in your school</a:t>
            </a:r>
            <a:r>
              <a:rPr lang="en-US" sz="1400" b="0" i="0" dirty="0"/>
              <a:t>)</a:t>
            </a:r>
            <a:endParaRPr lang="en-US" sz="14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fld id="{AD5AD6E2-5CF6-4D83-A048-1577DD4C32B3}" type="slidenum">
              <a:rPr lang="en-US" smtClean="0"/>
              <a:t>28</a:t>
            </a:fld>
            <a:endParaRPr lang="en-US"/>
          </a:p>
        </p:txBody>
      </p:sp>
    </p:spTree>
    <p:extLst>
      <p:ext uri="{BB962C8B-B14F-4D97-AF65-F5344CB8AC3E}">
        <p14:creationId xmlns:p14="http://schemas.microsoft.com/office/powerpoint/2010/main" val="125891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C81A-D3F1-36B0-6F59-823DD64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398C-5BEF-8FEE-99E4-50C80A5B384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7D3DA1A1-379F-E3E1-A9E5-73FEE6E3E0ED}"/>
              </a:ext>
            </a:extLst>
          </p:cNvPr>
          <p:cNvSpPr>
            <a:spLocks noGrp="1"/>
          </p:cNvSpPr>
          <p:nvPr>
            <p:ph type="body" idx="1"/>
          </p:nvPr>
        </p:nvSpPr>
        <p:spPr/>
        <p:txBody>
          <a:bodyPr/>
          <a:lstStyle/>
          <a:p>
            <a:endParaRPr lang="en-US" sz="1400" b="1" dirty="0"/>
          </a:p>
          <a:p>
            <a:r>
              <a:rPr lang="en-US" sz="1400" b="1" dirty="0"/>
              <a:t>Principals</a:t>
            </a:r>
            <a:r>
              <a:rPr lang="en-US" sz="1400" b="0" dirty="0"/>
              <a:t>:</a:t>
            </a:r>
          </a:p>
          <a:p>
            <a:endParaRPr lang="en-US" sz="1400" b="0" dirty="0"/>
          </a:p>
          <a:p>
            <a:r>
              <a:rPr lang="en-US" sz="1400" b="0" dirty="0"/>
              <a:t>Use this slide to inform your GO Team and community about how the district’s Personal Electronic Device Policy and Regulations are being implemented in your school.</a:t>
            </a:r>
            <a:endParaRPr lang="en-US" sz="1400" b="1" dirty="0"/>
          </a:p>
        </p:txBody>
      </p:sp>
      <p:sp>
        <p:nvSpPr>
          <p:cNvPr id="4" name="Slide Number Placeholder 3">
            <a:extLst>
              <a:ext uri="{FF2B5EF4-FFF2-40B4-BE49-F238E27FC236}">
                <a16:creationId xmlns:a16="http://schemas.microsoft.com/office/drawing/2014/main" id="{C20DE275-40AC-D723-E843-27B0ABF5CA33}"/>
              </a:ext>
            </a:extLst>
          </p:cNvPr>
          <p:cNvSpPr>
            <a:spLocks noGrp="1"/>
          </p:cNvSpPr>
          <p:nvPr>
            <p:ph type="sldNum" sz="quarter" idx="5"/>
          </p:nvPr>
        </p:nvSpPr>
        <p:spPr/>
        <p:txBody>
          <a:bodyPr/>
          <a:lstStyle/>
          <a:p>
            <a:fld id="{AD5AD6E2-5CF6-4D83-A048-1577DD4C32B3}" type="slidenum">
              <a:rPr lang="en-US" smtClean="0"/>
              <a:t>29</a:t>
            </a:fld>
            <a:endParaRPr lang="en-US"/>
          </a:p>
        </p:txBody>
      </p:sp>
    </p:spTree>
    <p:extLst>
      <p:ext uri="{BB962C8B-B14F-4D97-AF65-F5344CB8AC3E}">
        <p14:creationId xmlns:p14="http://schemas.microsoft.com/office/powerpoint/2010/main" val="194631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7378-762C-91EF-075F-5AADC9CFC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CDC1B-F8D5-2691-3A09-4EB6E8985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DAF81-3C63-7AA2-59A0-45646B295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Principals: Based on your15-Day count, please give your GO Team an overview of your projected vs. 8/22 enrolled numbers as well as information on your FY26 budget adjustment. </a:t>
            </a:r>
          </a:p>
          <a:p>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BA8975-83DF-150B-101F-6A3FD8931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46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Our first order of business is to appoint an interim secretary and </a:t>
            </a:r>
            <a:r>
              <a:rPr lang="en-US" sz="1300" b="1" dirty="0"/>
              <a:t>call roll</a:t>
            </a:r>
            <a:r>
              <a:rPr lang="en-US" sz="1300" dirty="0"/>
              <a:t>.</a:t>
            </a:r>
            <a:r>
              <a:rPr lang="en-US" sz="1300" dirty="0">
                <a:solidFill>
                  <a:srgbClr val="0070C0"/>
                </a:solidFill>
              </a:rPr>
              <a:t> [insert name of appointed interim secretary]</a:t>
            </a:r>
            <a:r>
              <a:rPr lang="en-US" sz="1300" dirty="0"/>
              <a:t> will serve as the interim secretary only for this meeting. Our official secretary for the 2025-2026 school year will be elected during this meeting. The interim secretary will now take the roll.</a:t>
            </a:r>
          </a:p>
          <a:p>
            <a:r>
              <a:rPr lang="en-US" sz="1300" dirty="0"/>
              <a:t> </a:t>
            </a:r>
          </a:p>
          <a:p>
            <a:r>
              <a:rPr lang="en-US" sz="1300" b="1" u="sng" dirty="0"/>
              <a:t>SECRETARY </a:t>
            </a:r>
            <a:endParaRPr lang="en-US" sz="1300" dirty="0"/>
          </a:p>
          <a:p>
            <a:r>
              <a:rPr lang="en-US" sz="1300" dirty="0"/>
              <a:t>Please respond “Present” when your name is called.</a:t>
            </a:r>
          </a:p>
          <a:p>
            <a:r>
              <a:rPr lang="en-US" sz="1300" i="1" dirty="0">
                <a:solidFill>
                  <a:srgbClr val="0070C0"/>
                </a:solidFill>
              </a:rPr>
              <a:t>[Calls roll of GO Team members and records responses and absences in the minutes.] </a:t>
            </a:r>
          </a:p>
          <a:p>
            <a:endParaRPr lang="en-US" sz="1300" dirty="0"/>
          </a:p>
          <a:p>
            <a:r>
              <a:rPr lang="en-US" sz="1300" b="1" u="sng" dirty="0"/>
              <a:t>PRINCIPAL - INTERIM CHAIR</a:t>
            </a:r>
            <a:endParaRPr lang="en-US" sz="1300" dirty="0"/>
          </a:p>
          <a:p>
            <a:r>
              <a:rPr lang="en-US" sz="1300" dirty="0"/>
              <a:t>This team will only be able to take official action if a quorum is present.</a:t>
            </a:r>
            <a:r>
              <a:rPr lang="en-US" sz="1300" dirty="0">
                <a:solidFill>
                  <a:srgbClr val="0070C0"/>
                </a:solidFill>
              </a:rPr>
              <a:t> [insert name of appointed interim secretary]</a:t>
            </a:r>
            <a:r>
              <a:rPr lang="en-US" sz="1300" dirty="0"/>
              <a:t>, </a:t>
            </a:r>
            <a:r>
              <a:rPr lang="en-US" sz="1300" b="1" dirty="0"/>
              <a:t>is there a quorum present</a:t>
            </a:r>
            <a:r>
              <a:rPr lang="en-US" sz="1300" dirty="0"/>
              <a:t>?</a:t>
            </a:r>
          </a:p>
          <a:p>
            <a:endParaRPr lang="en-US" sz="1300" dirty="0"/>
          </a:p>
          <a:p>
            <a:r>
              <a:rPr lang="en-US" sz="1300" b="1" u="sng" dirty="0"/>
              <a:t>SECRETARY</a:t>
            </a:r>
            <a:endParaRPr lang="en-US" sz="1300" dirty="0"/>
          </a:p>
          <a:p>
            <a:r>
              <a:rPr lang="en-US" sz="1300" b="1" dirty="0"/>
              <a:t>“YES</a:t>
            </a:r>
            <a:r>
              <a:rPr lang="en-US" sz="1300" dirty="0"/>
              <a:t>, there is a quorum present.” OR “</a:t>
            </a:r>
            <a:r>
              <a:rPr lang="en-US" sz="1300" b="1" dirty="0"/>
              <a:t>No</a:t>
            </a:r>
            <a:r>
              <a:rPr lang="en-US" sz="1300" dirty="0"/>
              <a:t>, there is not a quorum present.”</a:t>
            </a:r>
          </a:p>
          <a:p>
            <a:endParaRPr lang="en-US" sz="1300" dirty="0"/>
          </a:p>
          <a:p>
            <a:r>
              <a:rPr lang="en-US" sz="1300" b="1" u="sng" dirty="0"/>
              <a:t>PRINCIPAL - INTERIM CHAIR</a:t>
            </a:r>
            <a:endParaRPr lang="en-US" sz="1300" dirty="0"/>
          </a:p>
          <a:p>
            <a:r>
              <a:rPr lang="en-US" sz="1300" b="1" i="1" u="sng" dirty="0">
                <a:solidFill>
                  <a:srgbClr val="0070C0"/>
                </a:solidFill>
              </a:rPr>
              <a:t>If there is NO quorum present:</a:t>
            </a:r>
            <a:r>
              <a:rPr lang="en-US" sz="1300" b="1" i="1" dirty="0"/>
              <a:t>  </a:t>
            </a:r>
            <a:r>
              <a:rPr lang="en-US" sz="1300" dirty="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p>
          <a:p>
            <a:endParaRPr lang="en-US" sz="1300" dirty="0"/>
          </a:p>
          <a:p>
            <a:r>
              <a:rPr lang="en-US" sz="1300" b="1" dirty="0">
                <a:solidFill>
                  <a:srgbClr val="0070C0"/>
                </a:solidFill>
              </a:rPr>
              <a:t>If there is a quorum present, proceed to Action Items </a:t>
            </a:r>
            <a:endParaRPr lang="en-US" sz="1300" dirty="0">
              <a:solidFill>
                <a:srgbClr val="0070C0"/>
              </a:solidFill>
            </a:endParaRP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3</a:t>
            </a:fld>
            <a:endParaRPr lang="en-US"/>
          </a:p>
        </p:txBody>
      </p:sp>
    </p:spTree>
    <p:extLst>
      <p:ext uri="{BB962C8B-B14F-4D97-AF65-F5344CB8AC3E}">
        <p14:creationId xmlns:p14="http://schemas.microsoft.com/office/powerpoint/2010/main" val="310915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B0B2-636A-FCF3-9FDB-8DDC86D39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1ABA1-7240-CB3B-2049-9257A14F401F}"/>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3EA2525-7935-187A-9CED-536D9DDF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B2603-3DA0-6BD1-4BB3-73AFA44CD68A}"/>
              </a:ext>
            </a:extLst>
          </p:cNvPr>
          <p:cNvSpPr>
            <a:spLocks noGrp="1"/>
          </p:cNvSpPr>
          <p:nvPr>
            <p:ph type="sldNum" sz="quarter" idx="5"/>
          </p:nvPr>
        </p:nvSpPr>
        <p:spPr/>
        <p:txBody>
          <a:bodyPr/>
          <a:lstStyle/>
          <a:p>
            <a:fld id="{AD5AD6E2-5CF6-4D83-A048-1577DD4C32B3}" type="slidenum">
              <a:rPr lang="en-US" smtClean="0"/>
              <a:t>34</a:t>
            </a:fld>
            <a:endParaRPr lang="en-US"/>
          </a:p>
        </p:txBody>
      </p:sp>
    </p:spTree>
    <p:extLst>
      <p:ext uri="{BB962C8B-B14F-4D97-AF65-F5344CB8AC3E}">
        <p14:creationId xmlns:p14="http://schemas.microsoft.com/office/powerpoint/2010/main" val="208636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35</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3E32-D32C-C990-9BE4-77E070E1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1F76-656E-34D1-928B-5A41C41A5B5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085FE44-97C0-FB83-287D-40371A779369}"/>
              </a:ext>
            </a:extLst>
          </p:cNvPr>
          <p:cNvSpPr>
            <a:spLocks noGrp="1"/>
          </p:cNvSpPr>
          <p:nvPr>
            <p:ph type="body" idx="1"/>
          </p:nvPr>
        </p:nvSpPr>
        <p:spPr/>
        <p:txBody>
          <a:bodyPr/>
          <a:lstStyle/>
          <a:p>
            <a:endParaRPr lang="en-US" sz="1400" dirty="0"/>
          </a:p>
          <a:p>
            <a:r>
              <a:rPr lang="en-US" sz="1400" dirty="0"/>
              <a:t>Does anyone have any announcements? </a:t>
            </a:r>
            <a:r>
              <a:rPr lang="en-US" sz="1400" i="1" dirty="0"/>
              <a:t>[Permit GO Team members to provide announcements, as appropriate.]</a:t>
            </a:r>
            <a:endParaRPr lang="en-US" sz="1400" dirty="0"/>
          </a:p>
          <a:p>
            <a:r>
              <a:rPr lang="en-US" sz="1400" i="1" dirty="0"/>
              <a:t> </a:t>
            </a:r>
            <a:endParaRPr lang="en-US" sz="1400" dirty="0"/>
          </a:p>
          <a:p>
            <a:endParaRPr lang="en-US" sz="1400" dirty="0"/>
          </a:p>
        </p:txBody>
      </p:sp>
      <p:sp>
        <p:nvSpPr>
          <p:cNvPr id="4" name="Slide Number Placeholder 3">
            <a:extLst>
              <a:ext uri="{FF2B5EF4-FFF2-40B4-BE49-F238E27FC236}">
                <a16:creationId xmlns:a16="http://schemas.microsoft.com/office/drawing/2014/main" id="{F8DD5DC5-F738-9D71-AA0F-122C46E35DD0}"/>
              </a:ext>
            </a:extLst>
          </p:cNvPr>
          <p:cNvSpPr>
            <a:spLocks noGrp="1"/>
          </p:cNvSpPr>
          <p:nvPr>
            <p:ph type="sldNum" sz="quarter" idx="5"/>
          </p:nvPr>
        </p:nvSpPr>
        <p:spPr/>
        <p:txBody>
          <a:bodyPr/>
          <a:lstStyle/>
          <a:p>
            <a:fld id="{AD5AD6E2-5CF6-4D83-A048-1577DD4C32B3}" type="slidenum">
              <a:rPr lang="en-US" smtClean="0"/>
              <a:t>36</a:t>
            </a:fld>
            <a:endParaRPr lang="en-US"/>
          </a:p>
        </p:txBody>
      </p:sp>
    </p:spTree>
    <p:extLst>
      <p:ext uri="{BB962C8B-B14F-4D97-AF65-F5344CB8AC3E}">
        <p14:creationId xmlns:p14="http://schemas.microsoft.com/office/powerpoint/2010/main" val="326307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a:p>
          <a:p>
            <a:r>
              <a:rPr lang="en-US" sz="1400"/>
              <a:t>Before </a:t>
            </a:r>
            <a:r>
              <a:rPr lang="en-US" sz="1400" dirty="0"/>
              <a:t>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fld id="{AD5AD6E2-5CF6-4D83-A048-1577DD4C32B3}" type="slidenum">
              <a:rPr lang="en-US" smtClean="0"/>
              <a:t>37</a:t>
            </a:fld>
            <a:endParaRPr lang="en-US"/>
          </a:p>
        </p:txBody>
      </p:sp>
    </p:spTree>
    <p:extLst>
      <p:ext uri="{BB962C8B-B14F-4D97-AF65-F5344CB8AC3E}">
        <p14:creationId xmlns:p14="http://schemas.microsoft.com/office/powerpoint/2010/main" val="409400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GO Team Office would like to remind all GO Team members that they </a:t>
            </a:r>
            <a:r>
              <a:rPr lang="en-US" sz="1400" b="1" kern="1200" dirty="0">
                <a:solidFill>
                  <a:schemeClr val="tx1"/>
                </a:solidFill>
                <a:effectLst/>
                <a:latin typeface="+mn-lt"/>
                <a:ea typeface="+mn-ea"/>
                <a:cs typeface="+mn-cs"/>
              </a:rPr>
              <a:t>are required to complete orientation within one year of joining the team and must be renewed it every four years.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Failure to complete the orientation training will result in removal from the GO Team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fld id="{AD5AD6E2-5CF6-4D83-A048-1577DD4C32B3}" type="slidenum">
              <a:rPr lang="en-US" smtClean="0"/>
              <a:t>38</a:t>
            </a:fld>
            <a:endParaRPr lang="en-US"/>
          </a:p>
        </p:txBody>
      </p:sp>
    </p:spTree>
    <p:extLst>
      <p:ext uri="{BB962C8B-B14F-4D97-AF65-F5344CB8AC3E}">
        <p14:creationId xmlns:p14="http://schemas.microsoft.com/office/powerpoint/2010/main" val="3289801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AD6E2-5CF6-4D83-A048-1577DD4C32B3}" type="slidenum">
              <a:rPr lang="en-US" smtClean="0"/>
              <a:t>39</a:t>
            </a:fld>
            <a:endParaRPr lang="en-US"/>
          </a:p>
        </p:txBody>
      </p:sp>
    </p:spTree>
    <p:extLst>
      <p:ext uri="{BB962C8B-B14F-4D97-AF65-F5344CB8AC3E}">
        <p14:creationId xmlns:p14="http://schemas.microsoft.com/office/powerpoint/2010/main" val="5318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D558-168F-4D3D-59BC-BEF80983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A79EA-795D-4E18-CF01-F4A0FFD3FF84}"/>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210239F-0415-F0A7-162E-E211D704645C}"/>
              </a:ext>
            </a:extLst>
          </p:cNvPr>
          <p:cNvSpPr>
            <a:spLocks noGrp="1"/>
          </p:cNvSpPr>
          <p:nvPr>
            <p:ph type="body" idx="1"/>
          </p:nvPr>
        </p:nvSpPr>
        <p:spPr/>
        <p:txBody>
          <a:bodyPr/>
          <a:lstStyle/>
          <a:p>
            <a:r>
              <a:rPr lang="en-US" sz="1300" dirty="0"/>
              <a:t> </a:t>
            </a:r>
            <a:endParaRPr lang="en-US" sz="1600" dirty="0"/>
          </a:p>
          <a:p>
            <a:pPr marL="111125" marR="0">
              <a:lnSpc>
                <a:spcPct val="107000"/>
              </a:lnSpc>
              <a:spcAft>
                <a:spcPts val="60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Approval of the Agenda</a:t>
            </a:r>
          </a:p>
          <a:p>
            <a:pPr marL="111125" marR="0">
              <a:lnSpc>
                <a:spcPct val="107000"/>
              </a:lnSpc>
              <a:spcAft>
                <a:spcPts val="6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PRINCIPAL - INTERIM CHAIR</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Our first order of business is to Approve the Agenda. This was provided to you and copies are here.</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I have a motion to Approve the Agenda? A second?   Are there any amendments to the agenda? </a:t>
            </a: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[Amendments are made through a motion, second, and voting; if there is general consensus, all offered changes made be made as one motion. If there is not consensus for all changes, then each change should be voted on separately.]</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in favor, please say aye or raise your hand so the secretary can record your vote. All opposed, please say nay or raise your hand.  Any abstentions? Please say abstain or raise your hand.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secretary will note who made the motion, who seconded, and how each member voted.] </a:t>
            </a:r>
          </a:p>
          <a:p>
            <a:endParaRPr lang="en-US" sz="1400" dirty="0"/>
          </a:p>
          <a:p>
            <a:r>
              <a:rPr lang="en-US" sz="1400" dirty="0"/>
              <a:t>We will now move to</a:t>
            </a:r>
            <a:r>
              <a:rPr lang="en-US" sz="1400" b="1" dirty="0"/>
              <a:t> Filling Vacant Seats, the Open Community Member seat, and the Open Swing Seat</a:t>
            </a:r>
            <a:r>
              <a:rPr lang="en-US" sz="1400" dirty="0"/>
              <a:t>. Before we begin the process, I’d like to remind the GO Team of the following:</a:t>
            </a:r>
          </a:p>
          <a:p>
            <a:pPr marL="285750" lvl="0" indent="-285750">
              <a:buFont typeface="Arial" panose="020B0604020202020204" pitchFamily="34" charset="0"/>
              <a:buChar char="•"/>
            </a:pPr>
            <a:r>
              <a:rPr lang="en-US" sz="1400" dirty="0"/>
              <a:t>The Principal brings forth the nominations for the vacant and open community seats, </a:t>
            </a:r>
          </a:p>
          <a:p>
            <a:pPr marL="285750" lvl="0" indent="-285750">
              <a:buFont typeface="Arial" panose="020B0604020202020204" pitchFamily="34" charset="0"/>
              <a:buChar char="•"/>
            </a:pPr>
            <a:r>
              <a:rPr lang="en-US" sz="1400" dirty="0"/>
              <a:t>All GO Team members have only one (1) vote per seat.</a:t>
            </a:r>
          </a:p>
          <a:p>
            <a:pPr marL="285750" lvl="0" indent="-285750">
              <a:buFont typeface="Arial" panose="020B0604020202020204" pitchFamily="34" charset="0"/>
              <a:buChar char="•"/>
            </a:pPr>
            <a:r>
              <a:rPr lang="en-US" sz="1400" dirty="0"/>
              <a:t>Individuals filling a vacant seat will serve until the conclusion of that seat’s term.</a:t>
            </a:r>
          </a:p>
          <a:p>
            <a:pPr marL="285750" lvl="0" indent="-285750">
              <a:buFont typeface="Arial" panose="020B0604020202020204" pitchFamily="34" charset="0"/>
              <a:buChar char="•"/>
            </a:pPr>
            <a:r>
              <a:rPr lang="en-US" sz="1400" dirty="0"/>
              <a:t>Individuals filling an open seat will serve for the full two-year term.</a:t>
            </a:r>
          </a:p>
          <a:p>
            <a:pPr marL="285750" lvl="0" indent="-285750">
              <a:buFont typeface="Arial" panose="020B0604020202020204" pitchFamily="34" charset="0"/>
              <a:buChar char="•"/>
            </a:pPr>
            <a:r>
              <a:rPr lang="en-US" sz="1400" dirty="0"/>
              <a:t>Upon approval, individuals are </a:t>
            </a:r>
            <a:r>
              <a:rPr lang="en-US" sz="1400" b="1" dirty="0"/>
              <a:t>immediately</a:t>
            </a:r>
            <a:r>
              <a:rPr lang="en-US" sz="1400" dirty="0"/>
              <a:t> full GO Team members and may join the meeting.</a:t>
            </a:r>
          </a:p>
          <a:p>
            <a:pPr marL="111125" marR="0">
              <a:lnSpc>
                <a:spcPct val="107000"/>
              </a:lnSpc>
              <a:spcAft>
                <a:spcPts val="600"/>
              </a:spcAft>
              <a:buNone/>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C2ECE4F-3278-46C7-5E54-517A3E6924A6}"/>
              </a:ext>
            </a:extLst>
          </p:cNvPr>
          <p:cNvSpPr>
            <a:spLocks noGrp="1"/>
          </p:cNvSpPr>
          <p:nvPr>
            <p:ph type="sldNum" sz="quarter" idx="5"/>
          </p:nvPr>
        </p:nvSpPr>
        <p:spPr/>
        <p:txBody>
          <a:bodyPr/>
          <a:lstStyle/>
          <a:p>
            <a:fld id="{AD5AD6E2-5CF6-4D83-A048-1577DD4C32B3}" type="slidenum">
              <a:rPr lang="en-US" smtClean="0"/>
              <a:t>4</a:t>
            </a:fld>
            <a:endParaRPr lang="en-US"/>
          </a:p>
        </p:txBody>
      </p:sp>
    </p:spTree>
    <p:extLst>
      <p:ext uri="{BB962C8B-B14F-4D97-AF65-F5344CB8AC3E}">
        <p14:creationId xmlns:p14="http://schemas.microsoft.com/office/powerpoint/2010/main" val="306044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b="1" u="sng" dirty="0"/>
              <a:t>[Only do this part if the GO Team has one or more vacant seats]</a:t>
            </a:r>
          </a:p>
          <a:p>
            <a:endParaRPr lang="en-US" sz="1300" b="1" u="sng" dirty="0"/>
          </a:p>
          <a:p>
            <a:r>
              <a:rPr lang="en-US" sz="1300" dirty="0"/>
              <a:t>We will begin by filling our </a:t>
            </a:r>
            <a:r>
              <a:rPr lang="en-US" sz="1300" b="1" dirty="0"/>
              <a:t>Vacant Seats</a:t>
            </a:r>
            <a:r>
              <a:rPr lang="en-US" sz="1300" dirty="0"/>
              <a:t>. These are seats which have been vacated prior to the end of the seat’s term. Individuals appointed to the seat will serve until the end of the seat’s term. I have the following nominations for our GO Team’s Vacant Seats and my rationale for their nomination.</a:t>
            </a:r>
          </a:p>
          <a:p>
            <a:endParaRPr lang="en-US" sz="1300" dirty="0"/>
          </a:p>
          <a:p>
            <a:r>
              <a:rPr lang="en-US" sz="1300" i="1" dirty="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lang="en-US" sz="1300" dirty="0">
              <a:solidFill>
                <a:srgbClr val="0070C0"/>
              </a:solidFill>
            </a:endParaRPr>
          </a:p>
          <a:p>
            <a:r>
              <a:rPr lang="en-US" sz="1300" i="1" dirty="0">
                <a:solidFill>
                  <a:srgbClr val="0070C0"/>
                </a:solidFill>
              </a:rPr>
              <a:t>[repeat the 2 paragraphs below for each vacancy]</a:t>
            </a:r>
          </a:p>
          <a:p>
            <a:endParaRPr lang="en-US" sz="1300" dirty="0"/>
          </a:p>
          <a:p>
            <a:r>
              <a:rPr lang="en-US" sz="1300" dirty="0"/>
              <a:t>I nominate</a:t>
            </a:r>
            <a:r>
              <a:rPr lang="en-US" sz="1300" dirty="0">
                <a:solidFill>
                  <a:schemeClr val="accent4"/>
                </a:solidFill>
              </a:rPr>
              <a:t> </a:t>
            </a:r>
            <a:r>
              <a:rPr lang="en-US" sz="1300" b="1" dirty="0">
                <a:solidFill>
                  <a:srgbClr val="0070C0"/>
                </a:solidFill>
              </a:rPr>
              <a:t>[insert nominee’s name]</a:t>
            </a:r>
            <a:r>
              <a:rPr lang="en-US" sz="1300" dirty="0">
                <a:solidFill>
                  <a:schemeClr val="accent4"/>
                </a:solidFill>
              </a:rPr>
              <a:t> </a:t>
            </a:r>
            <a:r>
              <a:rPr lang="en-US" sz="1300" dirty="0"/>
              <a:t>to fill the vacant position of </a:t>
            </a:r>
            <a:r>
              <a:rPr lang="en-US" sz="1300" b="1" dirty="0">
                <a:solidFill>
                  <a:srgbClr val="0070C0"/>
                </a:solidFill>
              </a:rPr>
              <a:t>[insert vacant position]</a:t>
            </a:r>
            <a:r>
              <a:rPr lang="en-US" sz="1300" dirty="0"/>
              <a:t>. Does anyone have any comments or discussion about this nominee? </a:t>
            </a:r>
            <a:r>
              <a:rPr lang="en-US" sz="1300" b="1" i="1" dirty="0"/>
              <a:t>[allow GO Team members to comment/discuss. Once discussion concludes, then:]</a:t>
            </a:r>
            <a:r>
              <a:rPr lang="en-US" sz="1300" dirty="0"/>
              <a:t>. Thank you for your feedback.  </a:t>
            </a:r>
          </a:p>
          <a:p>
            <a:endParaRPr lang="en-US" sz="1300" dirty="0"/>
          </a:p>
          <a:p>
            <a:r>
              <a:rPr lang="en-US" sz="1300" dirty="0"/>
              <a:t>We will now vote on the nomination of</a:t>
            </a:r>
            <a:r>
              <a:rPr lang="en-US" sz="1300" dirty="0">
                <a:solidFill>
                  <a:schemeClr val="accent4"/>
                </a:solidFill>
              </a:rPr>
              <a:t> </a:t>
            </a:r>
            <a:r>
              <a:rPr lang="en-US" sz="1300" b="1" dirty="0">
                <a:solidFill>
                  <a:srgbClr val="0070C0"/>
                </a:solidFill>
              </a:rPr>
              <a:t>[insert nominee’s name]</a:t>
            </a:r>
            <a:r>
              <a:rPr lang="en-US" sz="1300" dirty="0">
                <a:solidFill>
                  <a:srgbClr val="0070C0"/>
                </a:solidFill>
              </a:rPr>
              <a:t> </a:t>
            </a:r>
            <a:r>
              <a:rPr lang="en-US" sz="1300" dirty="0"/>
              <a:t>for the position of [insert vacant position]: All in favor, please say aye or raise your hand.  All opposed, please say nay or raise your hand. Any abstentions? Please say abstain or raise your hand. </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5</a:t>
            </a:fld>
            <a:endParaRPr lang="en-US"/>
          </a:p>
        </p:txBody>
      </p:sp>
    </p:spTree>
    <p:extLst>
      <p:ext uri="{BB962C8B-B14F-4D97-AF65-F5344CB8AC3E}">
        <p14:creationId xmlns:p14="http://schemas.microsoft.com/office/powerpoint/2010/main" val="6218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BABC-FC82-1360-096F-42E8D47A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0D6FF-E1C4-DB77-312B-6A76065D039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300D104-1DE7-8209-A969-982CEAE17453}"/>
              </a:ext>
            </a:extLst>
          </p:cNvPr>
          <p:cNvSpPr>
            <a:spLocks noGrp="1"/>
          </p:cNvSpPr>
          <p:nvPr>
            <p:ph type="body" idx="1"/>
          </p:nvPr>
        </p:nvSpPr>
        <p:spPr/>
        <p:txBody>
          <a:bodyPr/>
          <a:lstStyle/>
          <a:p>
            <a:r>
              <a:rPr lang="en-US" sz="1300" dirty="0"/>
              <a:t>We will now move to fill the </a:t>
            </a:r>
            <a:r>
              <a:rPr lang="en-US" sz="1300" b="1" dirty="0"/>
              <a:t>Open Community Member Seat</a:t>
            </a:r>
            <a:r>
              <a:rPr lang="en-US" sz="1300" dirty="0"/>
              <a:t>. This person will serve on the GO Team for a full two-year term. </a:t>
            </a:r>
          </a:p>
          <a:p>
            <a:endParaRPr lang="en-US" sz="1300" dirty="0"/>
          </a:p>
          <a:p>
            <a:r>
              <a:rPr lang="en-US" sz="1300" dirty="0"/>
              <a:t>I nominate</a:t>
            </a:r>
            <a:r>
              <a:rPr lang="en-US" sz="1300" dirty="0">
                <a:solidFill>
                  <a:srgbClr val="0070C0"/>
                </a:solidFill>
              </a:rPr>
              <a:t> </a:t>
            </a:r>
            <a:r>
              <a:rPr lang="en-US" sz="1300" b="1" dirty="0">
                <a:solidFill>
                  <a:srgbClr val="0070C0"/>
                </a:solidFill>
              </a:rPr>
              <a:t>[insert nominee’s name]</a:t>
            </a:r>
            <a:r>
              <a:rPr lang="en-US" sz="1300" dirty="0"/>
              <a:t> to fill the open </a:t>
            </a:r>
            <a:r>
              <a:rPr lang="en-US" sz="1300" b="1" dirty="0"/>
              <a:t>Community Member</a:t>
            </a:r>
            <a:r>
              <a:rPr lang="en-US" sz="1300" dirty="0"/>
              <a:t> seat. Does anyone have any comments or discussion about this nominee?</a:t>
            </a:r>
            <a:r>
              <a:rPr lang="en-US" sz="1300" dirty="0">
                <a:solidFill>
                  <a:srgbClr val="0070C0"/>
                </a:solidFill>
              </a:rPr>
              <a:t> </a:t>
            </a:r>
            <a:r>
              <a:rPr lang="en-US" sz="1300" i="1" dirty="0">
                <a:solidFill>
                  <a:srgbClr val="0070C0"/>
                </a:solidFill>
              </a:rPr>
              <a:t>[allow GO Team members to comment/discuss. Once discussion concludes, then]</a:t>
            </a:r>
            <a:r>
              <a:rPr lang="en-US" sz="1300" b="1" dirty="0"/>
              <a:t>. Thank you for your feedback.  </a:t>
            </a:r>
          </a:p>
          <a:p>
            <a:endParaRPr lang="en-US" sz="1300" dirty="0"/>
          </a:p>
          <a:p>
            <a:r>
              <a:rPr lang="en-US" sz="1300" dirty="0"/>
              <a:t>We will now proceed to vote on the nomination of</a:t>
            </a:r>
            <a:r>
              <a:rPr lang="en-US" sz="1300" dirty="0">
                <a:solidFill>
                  <a:srgbClr val="0070C0"/>
                </a:solidFill>
              </a:rPr>
              <a:t> [insert nominee’s name]</a:t>
            </a:r>
            <a:r>
              <a:rPr lang="en-US" sz="1300" dirty="0"/>
              <a:t> for the Community Member seat: All in favor, please say aye or raise your hand.  All opposed, please say nay or raise your hand. Any abstentions? Please say abstain or raise your hand.</a:t>
            </a:r>
            <a:r>
              <a:rPr lang="en-US" sz="1300" dirty="0">
                <a:solidFill>
                  <a:srgbClr val="00B0F0"/>
                </a:solidFill>
              </a:rPr>
              <a:t> </a:t>
            </a:r>
            <a:r>
              <a:rPr lang="en-US" sz="1300" i="1" dirty="0">
                <a:solidFill>
                  <a:srgbClr val="0070C0"/>
                </a:solidFill>
              </a:rPr>
              <a:t>[The secretary will note how each member voted.]</a:t>
            </a:r>
            <a:endParaRPr lang="en-US" sz="13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7AD80A6-E1E4-2480-6CA5-6E182901FD88}"/>
              </a:ext>
            </a:extLst>
          </p:cNvPr>
          <p:cNvSpPr>
            <a:spLocks noGrp="1"/>
          </p:cNvSpPr>
          <p:nvPr>
            <p:ph type="sldNum" sz="quarter" idx="5"/>
          </p:nvPr>
        </p:nvSpPr>
        <p:spPr/>
        <p:txBody>
          <a:bodyPr/>
          <a:lstStyle/>
          <a:p>
            <a:fld id="{AD5AD6E2-5CF6-4D83-A048-1577DD4C32B3}" type="slidenum">
              <a:rPr lang="en-US" smtClean="0"/>
              <a:t>6</a:t>
            </a:fld>
            <a:endParaRPr lang="en-US"/>
          </a:p>
        </p:txBody>
      </p:sp>
    </p:spTree>
    <p:extLst>
      <p:ext uri="{BB962C8B-B14F-4D97-AF65-F5344CB8AC3E}">
        <p14:creationId xmlns:p14="http://schemas.microsoft.com/office/powerpoint/2010/main" val="29619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0ECB-A44B-9944-406B-4AA063E8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4B6C1-1850-F000-0177-8A55C8BA7B5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58DA6CF-BB31-2D3F-FD4D-59967796213A}"/>
              </a:ext>
            </a:extLst>
          </p:cNvPr>
          <p:cNvSpPr>
            <a:spLocks noGrp="1"/>
          </p:cNvSpPr>
          <p:nvPr>
            <p:ph type="body" idx="1"/>
          </p:nvPr>
        </p:nvSpPr>
        <p:spPr/>
        <p:txBody>
          <a:bodyPr/>
          <a:lstStyle/>
          <a:p>
            <a:r>
              <a:rPr lang="en-US" sz="1300" dirty="0"/>
              <a:t>We will now move to fill the </a:t>
            </a:r>
            <a:r>
              <a:rPr lang="en-US" sz="1300" b="1" dirty="0"/>
              <a:t>Open Swing Seat</a:t>
            </a:r>
            <a:r>
              <a:rPr lang="en-US" sz="1300" dirty="0"/>
              <a:t>. This person will serve on the GO Team for a full two-year term. Nominations for the Swing Seat member may be made by any GO Team Member.  Does anyone have a nomination for the Swing Seat?</a:t>
            </a:r>
          </a:p>
          <a:p>
            <a:endParaRPr lang="en-US" sz="1300" dirty="0"/>
          </a:p>
          <a:p>
            <a:r>
              <a:rPr lang="en-US" sz="1300" i="1" dirty="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p>
          <a:p>
            <a:endParaRPr lang="en-US" sz="1300" dirty="0"/>
          </a:p>
          <a:p>
            <a:r>
              <a:rPr lang="en-US" sz="1300" b="1" u="sng" dirty="0"/>
              <a:t>PRINCIPAL - INTERIM CHAIR</a:t>
            </a:r>
            <a:endParaRPr lang="en-US" sz="1300" dirty="0"/>
          </a:p>
          <a:p>
            <a:r>
              <a:rPr lang="en-US" sz="1300" dirty="0"/>
              <a:t>Thank you for your nominations. We will now proceed to vote to fill the Swing Seat. Before we begin with voting, does anyone have any additional comments or discussion about any of the nominees? </a:t>
            </a:r>
            <a:r>
              <a:rPr lang="en-US" sz="1300" i="1" dirty="0">
                <a:solidFill>
                  <a:srgbClr val="0070C0"/>
                </a:solidFill>
              </a:rPr>
              <a:t>[allow GO Team members to comment/discuss. Once discussion concludes, then]</a:t>
            </a:r>
            <a:r>
              <a:rPr lang="en-US" sz="1300" dirty="0"/>
              <a:t> Thank you for your feedback.</a:t>
            </a:r>
          </a:p>
          <a:p>
            <a:endParaRPr lang="en-US" sz="1300" dirty="0"/>
          </a:p>
          <a:p>
            <a:r>
              <a:rPr lang="en-US" sz="1300" b="1" i="1" dirty="0"/>
              <a:t>[Use this paragraph if</a:t>
            </a:r>
            <a:r>
              <a:rPr lang="en-US" sz="1300" b="1" dirty="0"/>
              <a:t> </a:t>
            </a:r>
            <a:r>
              <a:rPr lang="en-US" sz="1300" b="1" dirty="0">
                <a:solidFill>
                  <a:srgbClr val="0070C0"/>
                </a:solidFill>
              </a:rPr>
              <a:t>ONLY ONE</a:t>
            </a:r>
            <a:r>
              <a:rPr lang="en-US" sz="1300" b="1" i="1" dirty="0"/>
              <a:t> person is nominated]</a:t>
            </a:r>
            <a:endParaRPr lang="en-US" sz="1300" dirty="0"/>
          </a:p>
          <a:p>
            <a:r>
              <a:rPr lang="en-US" sz="1300" dirty="0"/>
              <a:t>We will now proceed to vote on the nomination of </a:t>
            </a:r>
            <a:r>
              <a:rPr lang="en-US" sz="1300" dirty="0">
                <a:solidFill>
                  <a:srgbClr val="0070C0"/>
                </a:solidFill>
              </a:rPr>
              <a:t>[insert nominee’s name]</a:t>
            </a:r>
            <a:r>
              <a:rPr lang="en-US" sz="1300" dirty="0"/>
              <a:t> for the Swing Seat Member: All in favor, please say aye or raise your hand.  All opposed, please say nay or raise your hand. Any abstentions? Please say abstain or raise your hand. </a:t>
            </a:r>
            <a:r>
              <a:rPr lang="en-US" sz="1300" i="1" dirty="0">
                <a:solidFill>
                  <a:srgbClr val="0070C0"/>
                </a:solidFill>
              </a:rPr>
              <a:t>[The secretary will note how each member voted.]</a:t>
            </a:r>
            <a:r>
              <a:rPr lang="en-US" sz="1300" dirty="0">
                <a:solidFill>
                  <a:srgbClr val="0070C0"/>
                </a:solidFill>
              </a:rPr>
              <a:t> </a:t>
            </a:r>
          </a:p>
          <a:p>
            <a:r>
              <a:rPr lang="en-US" sz="1300" dirty="0"/>
              <a:t> </a:t>
            </a:r>
          </a:p>
          <a:p>
            <a:r>
              <a:rPr lang="en-US" sz="1300" b="1" i="1" dirty="0"/>
              <a:t>[Use this paragraph if </a:t>
            </a:r>
            <a:r>
              <a:rPr lang="en-US" sz="1300" b="1" dirty="0">
                <a:solidFill>
                  <a:srgbClr val="0070C0"/>
                </a:solidFill>
              </a:rPr>
              <a:t>MORE THAN ONE</a:t>
            </a:r>
            <a:r>
              <a:rPr lang="en-US" sz="1300" b="1" i="1" dirty="0"/>
              <a:t> person is nominated]</a:t>
            </a:r>
            <a:endParaRPr lang="en-US" sz="1300" dirty="0"/>
          </a:p>
          <a:p>
            <a:r>
              <a:rPr lang="en-US" sz="1300" dirty="0"/>
              <a:t>We will now proceed to vote on the nominations for the Swing Seat Member. As I call the nominees’ names, please raise your hand or say aye for the individual you support for the seat. </a:t>
            </a:r>
          </a:p>
          <a:p>
            <a:endParaRPr lang="en-US" sz="1300" i="1" dirty="0"/>
          </a:p>
          <a:p>
            <a:r>
              <a:rPr lang="en-US" sz="1300" i="1" dirty="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dirty="0">
                <a:solidFill>
                  <a:srgbClr val="0070C0"/>
                </a:solidFill>
              </a:rPr>
              <a:t> </a:t>
            </a:r>
            <a:r>
              <a:rPr lang="en-US" sz="1300" i="1" dirty="0">
                <a:solidFill>
                  <a:srgbClr val="0070C0"/>
                </a:solidFill>
              </a:rPr>
              <a:t>The secretary will note how each member voted for each round of voting in the minutes].</a:t>
            </a:r>
            <a:endParaRPr lang="en-US" sz="1300" dirty="0">
              <a:solidFill>
                <a:srgbClr val="0070C0"/>
              </a:solidFill>
            </a:endParaRPr>
          </a:p>
          <a:p>
            <a:r>
              <a:rPr lang="en-US" sz="1300" b="1" dirty="0"/>
              <a:t> </a:t>
            </a:r>
          </a:p>
          <a:p>
            <a:r>
              <a:rPr lang="en-US" sz="1300" dirty="0"/>
              <a:t>Congratulations, </a:t>
            </a:r>
            <a:r>
              <a:rPr lang="en-US" sz="1300" dirty="0">
                <a:solidFill>
                  <a:srgbClr val="0070C0"/>
                </a:solidFill>
              </a:rPr>
              <a:t>[insert winner’s name] </a:t>
            </a:r>
            <a:r>
              <a:rPr lang="en-US" sz="1300" dirty="0"/>
              <a:t>you will serve in the GO Team’s Swing Seat for the 2025-2027 term!</a:t>
            </a:r>
          </a:p>
          <a:p>
            <a:endParaRPr lang="en-US" sz="1300" dirty="0"/>
          </a:p>
          <a:p>
            <a:endParaRPr lang="en-US" dirty="0"/>
          </a:p>
        </p:txBody>
      </p:sp>
      <p:sp>
        <p:nvSpPr>
          <p:cNvPr id="4" name="Slide Number Placeholder 3">
            <a:extLst>
              <a:ext uri="{FF2B5EF4-FFF2-40B4-BE49-F238E27FC236}">
                <a16:creationId xmlns:a16="http://schemas.microsoft.com/office/drawing/2014/main" id="{86EB6DA0-FA4A-09EF-71BC-A147D01C1889}"/>
              </a:ext>
            </a:extLst>
          </p:cNvPr>
          <p:cNvSpPr>
            <a:spLocks noGrp="1"/>
          </p:cNvSpPr>
          <p:nvPr>
            <p:ph type="sldNum" sz="quarter" idx="5"/>
          </p:nvPr>
        </p:nvSpPr>
        <p:spPr/>
        <p:txBody>
          <a:bodyPr/>
          <a:lstStyle/>
          <a:p>
            <a:fld id="{AD5AD6E2-5CF6-4D83-A048-1577DD4C32B3}" type="slidenum">
              <a:rPr lang="en-US" smtClean="0"/>
              <a:t>7</a:t>
            </a:fld>
            <a:endParaRPr lang="en-US"/>
          </a:p>
        </p:txBody>
      </p:sp>
    </p:spTree>
    <p:extLst>
      <p:ext uri="{BB962C8B-B14F-4D97-AF65-F5344CB8AC3E}">
        <p14:creationId xmlns:p14="http://schemas.microsoft.com/office/powerpoint/2010/main" val="404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i="1" dirty="0"/>
          </a:p>
          <a:p>
            <a:r>
              <a:rPr lang="en-US" sz="1400" i="1" dirty="0"/>
              <a:t>If this is a High School GO Team:</a:t>
            </a:r>
          </a:p>
          <a:p>
            <a:endParaRPr lang="en-US" sz="1400" dirty="0"/>
          </a:p>
          <a:p>
            <a:r>
              <a:rPr lang="en-US" sz="1400" dirty="0"/>
              <a:t>Our team will have two </a:t>
            </a:r>
            <a:r>
              <a:rPr lang="en-US" sz="1400" b="1" dirty="0"/>
              <a:t>Student Members</a:t>
            </a:r>
            <a:r>
              <a:rPr lang="en-US" sz="1400" dirty="0"/>
              <a:t> appointed by the principal. The students will serve for a one-year and be full voting members of the GO Team. </a:t>
            </a:r>
          </a:p>
          <a:p>
            <a:endParaRPr lang="en-US" sz="1400" dirty="0"/>
          </a:p>
          <a:p>
            <a:r>
              <a:rPr lang="en-US" sz="1400" dirty="0"/>
              <a:t>After careful consideration, I appoint </a:t>
            </a:r>
            <a:r>
              <a:rPr lang="en-US" sz="1400" dirty="0">
                <a:solidFill>
                  <a:srgbClr val="0070C0"/>
                </a:solidFill>
              </a:rPr>
              <a:t>[insert candidate names]</a:t>
            </a:r>
            <a:r>
              <a:rPr lang="en-US" sz="1400" dirty="0"/>
              <a:t> as the student members of the GO Team for the school year. </a:t>
            </a:r>
            <a:r>
              <a:rPr lang="en-US" sz="1400" i="1" dirty="0"/>
              <a:t>[The Principal is encouraged to explain why these students will be an asset to the GO Team.]</a:t>
            </a:r>
          </a:p>
          <a:p>
            <a:endParaRPr lang="en-US" sz="1400" dirty="0"/>
          </a:p>
          <a:p>
            <a:r>
              <a:rPr lang="en-US" sz="1400" dirty="0"/>
              <a:t>Congratulations,</a:t>
            </a:r>
            <a:r>
              <a:rPr lang="en-US" sz="1400" dirty="0">
                <a:solidFill>
                  <a:schemeClr val="accent4"/>
                </a:solidFill>
              </a:rPr>
              <a:t> </a:t>
            </a:r>
            <a:r>
              <a:rPr lang="en-US" sz="1400" dirty="0">
                <a:solidFill>
                  <a:srgbClr val="0070C0"/>
                </a:solidFill>
              </a:rPr>
              <a:t>[insert candidate names]</a:t>
            </a:r>
            <a:r>
              <a:rPr lang="en-US" sz="1400" dirty="0"/>
              <a:t> you will serve as the </a:t>
            </a:r>
            <a:r>
              <a:rPr lang="en-US" sz="1400" b="1" dirty="0"/>
              <a:t>Student Representatives</a:t>
            </a:r>
            <a:r>
              <a:rPr lang="en-US" sz="1400" dirty="0"/>
              <a:t> for the school year.</a:t>
            </a:r>
          </a:p>
        </p:txBody>
      </p:sp>
      <p:sp>
        <p:nvSpPr>
          <p:cNvPr id="4" name="Slide Number Placeholder 3"/>
          <p:cNvSpPr>
            <a:spLocks noGrp="1"/>
          </p:cNvSpPr>
          <p:nvPr>
            <p:ph type="sldNum" sz="quarter" idx="5"/>
          </p:nvPr>
        </p:nvSpPr>
        <p:spPr/>
        <p:txBody>
          <a:bodyPr/>
          <a:lstStyle/>
          <a:p>
            <a:fld id="{AD5AD6E2-5CF6-4D83-A048-1577DD4C32B3}" type="slidenum">
              <a:rPr lang="en-US" smtClean="0"/>
              <a:t>8</a:t>
            </a:fld>
            <a:endParaRPr lang="en-US"/>
          </a:p>
        </p:txBody>
      </p:sp>
    </p:spTree>
    <p:extLst>
      <p:ext uri="{BB962C8B-B14F-4D97-AF65-F5344CB8AC3E}">
        <p14:creationId xmlns:p14="http://schemas.microsoft.com/office/powerpoint/2010/main" val="28153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4F4F-0157-1955-31C2-7A11B1AE1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E68-02B4-DB0E-3670-C6E4EA0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4FCFB-0BFF-1534-858F-45BAA1E3CE15}"/>
              </a:ext>
            </a:extLst>
          </p:cNvPr>
          <p:cNvSpPr>
            <a:spLocks noGrp="1"/>
          </p:cNvSpPr>
          <p:nvPr>
            <p:ph type="body" idx="1"/>
          </p:nvPr>
        </p:nvSpPr>
        <p:spPr/>
        <p:txBody>
          <a:bodyPr/>
          <a:lstStyle/>
          <a:p>
            <a:endParaRPr lang="en-US" sz="1400" dirty="0"/>
          </a:p>
          <a:p>
            <a:r>
              <a:rPr lang="en-US" sz="1400" dirty="0"/>
              <a:t>We will review and </a:t>
            </a:r>
            <a:r>
              <a:rPr lang="en-US" sz="1400" b="1" dirty="0"/>
              <a:t>Approve the Meeting Minutes</a:t>
            </a:r>
            <a:r>
              <a:rPr lang="en-US" sz="1400" dirty="0"/>
              <a:t> from our last meeting. </a:t>
            </a:r>
          </a:p>
          <a:p>
            <a:r>
              <a:rPr lang="en-US" sz="1400" dirty="0"/>
              <a:t> The minutes have been provided to you. Are there any corrections? </a:t>
            </a:r>
          </a:p>
          <a:p>
            <a:endParaRPr lang="en-US" sz="1400" dirty="0"/>
          </a:p>
          <a:p>
            <a:r>
              <a:rPr lang="en-US" sz="1400" i="1" dirty="0"/>
              <a:t>If corrections are offered, the Chair permits discussion by the members, to ensure everyone agrees that the correction is accurate. The secretary then enters the corrections on the master copy. When no further corrections are offered, the Chair says,</a:t>
            </a:r>
          </a:p>
          <a:p>
            <a:r>
              <a:rPr lang="en-US" sz="1400" i="1" dirty="0"/>
              <a:t> </a:t>
            </a:r>
            <a:endParaRPr lang="en-US" sz="1400" dirty="0"/>
          </a:p>
          <a:p>
            <a:r>
              <a:rPr lang="en-US" sz="1400" dirty="0"/>
              <a:t>If there are no (further) corrections, may I have a motion to approve the previous meeting’s minutes? A second? All in favor, please say aye or raise your hand. All opposed, please say nay or raise your hand.  Any abstentions? Please say abstain or raise your hand. </a:t>
            </a:r>
          </a:p>
          <a:p>
            <a:endParaRPr lang="en-US" sz="1400" i="1" dirty="0"/>
          </a:p>
          <a:p>
            <a:r>
              <a:rPr lang="en-US" sz="1400" i="1" dirty="0">
                <a:solidFill>
                  <a:srgbClr val="0070C0"/>
                </a:solidFill>
              </a:rPr>
              <a:t>[The secretary will note who made the motion, who seconded, and how each member voted.]</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0036BF65-7C24-4C93-AB51-D8D216778FCA}"/>
              </a:ext>
            </a:extLst>
          </p:cNvPr>
          <p:cNvSpPr>
            <a:spLocks noGrp="1"/>
          </p:cNvSpPr>
          <p:nvPr>
            <p:ph type="sldNum" sz="quarter" idx="5"/>
          </p:nvPr>
        </p:nvSpPr>
        <p:spPr/>
        <p:txBody>
          <a:bodyPr/>
          <a:lstStyle/>
          <a:p>
            <a:fld id="{AD5AD6E2-5CF6-4D83-A048-1577DD4C32B3}" type="slidenum">
              <a:rPr lang="en-US" smtClean="0"/>
              <a:t>9</a:t>
            </a:fld>
            <a:endParaRPr lang="en-US"/>
          </a:p>
        </p:txBody>
      </p:sp>
    </p:spTree>
    <p:extLst>
      <p:ext uri="{BB962C8B-B14F-4D97-AF65-F5344CB8AC3E}">
        <p14:creationId xmlns:p14="http://schemas.microsoft.com/office/powerpoint/2010/main" val="377015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9/2/2025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diagramQuickStyle" Target="../diagrams/quickStyle1.xml"/><Relationship Id="rId5" Type="http://schemas.openxmlformats.org/officeDocument/2006/relationships/image" Target="../media/image14.png"/><Relationship Id="rId10" Type="http://schemas.openxmlformats.org/officeDocument/2006/relationships/diagramLayout" Target="../diagrams/layout1.xml"/><Relationship Id="rId4" Type="http://schemas.openxmlformats.org/officeDocument/2006/relationships/image" Target="../media/image13.svg"/><Relationship Id="rId9" Type="http://schemas.openxmlformats.org/officeDocument/2006/relationships/diagramData" Target="../diagrams/data1.xml"/><Relationship Id="rId14" Type="http://schemas.openxmlformats.org/officeDocument/2006/relationships/hyperlink" Target="https://www.atlantapublicschools.us/cms/lib/GA01000924/Centricity/Domain/15157/2023%20GO%20Team%20Handbook%20-FINA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3.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3.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2.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hyperlink" Target="https://simbli.eboardsolutions.com/Policy/ViewPolicy.aspx?S=36031014&amp;revid=tTYmkTslsheNslshOa1jLmlAy72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13.svg"/><Relationship Id="rId9" Type="http://schemas.openxmlformats.org/officeDocument/2006/relationships/hyperlink" Target="https://www.atlantapublicschools.us/cms/lib/GA01000924/Centricity/Domain/18889/APS_TaskForce1_05082025.pdf"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3.svg"/><Relationship Id="rId4" Type="http://schemas.openxmlformats.org/officeDocument/2006/relationships/image" Target="../media/image3.svg"/><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4462834" cy="10096500"/>
            <a:chOff x="0" y="0"/>
            <a:chExt cx="1175397" cy="2709333"/>
          </a:xfrm>
          <a:solidFill>
            <a:schemeClr val="accent1"/>
          </a:solidFill>
        </p:grpSpPr>
        <p:sp>
          <p:nvSpPr>
            <p:cNvPr id="3" name="Freeform 3"/>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p:cNvSpPr txBox="1"/>
          <p:nvPr/>
        </p:nvSpPr>
        <p:spPr>
          <a:xfrm>
            <a:off x="9372600" y="3900114"/>
            <a:ext cx="6436014" cy="4948984"/>
          </a:xfrm>
          <a:prstGeom prst="rect">
            <a:avLst/>
          </a:prstGeom>
        </p:spPr>
        <p:txBody>
          <a:bodyPr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GO Team Organizational Meeting</a:t>
            </a:r>
          </a:p>
          <a:p>
            <a:pPr marL="0" lvl="0" indent="0" algn="l">
              <a:lnSpc>
                <a:spcPts val="6399"/>
              </a:lnSpc>
            </a:pPr>
            <a:endParaRPr lang="en-US" sz="6399" b="1" spc="-63" dirty="0">
              <a:solidFill>
                <a:srgbClr val="1D1D1B"/>
              </a:solidFill>
              <a:latin typeface="Poppins Bold"/>
              <a:ea typeface="Poppins Bold"/>
              <a:cs typeface="Poppins Bold"/>
              <a:sym typeface="Poppins Bold"/>
            </a:endParaRPr>
          </a:p>
          <a:p>
            <a:pPr marL="0" lvl="0" indent="0" algn="l">
              <a:lnSpc>
                <a:spcPts val="6399"/>
              </a:lnSpc>
            </a:pPr>
            <a:r>
              <a:rPr lang="en-US" sz="6399" b="1" spc="-63" dirty="0">
                <a:solidFill>
                  <a:srgbClr val="1D1D1B"/>
                </a:solidFill>
                <a:latin typeface="Poppins Bold"/>
                <a:ea typeface="Poppins Bold"/>
                <a:cs typeface="Poppins Bold"/>
                <a:sym typeface="Poppins Bold"/>
              </a:rPr>
              <a:t>Scott Elementary</a:t>
            </a:r>
          </a:p>
        </p:txBody>
      </p:sp>
      <p:grpSp>
        <p:nvGrpSpPr>
          <p:cNvPr id="10" name="Group 10"/>
          <p:cNvGrpSpPr/>
          <p:nvPr/>
        </p:nvGrpSpPr>
        <p:grpSpPr>
          <a:xfrm>
            <a:off x="1794673" y="2069220"/>
            <a:ext cx="6164386" cy="6148560"/>
            <a:chOff x="0" y="0"/>
            <a:chExt cx="1623542" cy="1619374"/>
          </a:xfrm>
          <a:solidFill>
            <a:schemeClr val="accent2"/>
          </a:solidFill>
        </p:grpSpPr>
        <p:sp>
          <p:nvSpPr>
            <p:cNvPr id="11" name="Freeform 11"/>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9" name="TextBox 8">
            <a:extLst>
              <a:ext uri="{FF2B5EF4-FFF2-40B4-BE49-F238E27FC236}">
                <a16:creationId xmlns:a16="http://schemas.microsoft.com/office/drawing/2014/main" id="{5E8107B0-18D2-D62C-6094-622F3D9AD0E0}"/>
              </a:ext>
            </a:extLst>
          </p:cNvPr>
          <p:cNvSpPr txBox="1"/>
          <p:nvPr/>
        </p:nvSpPr>
        <p:spPr>
          <a:xfrm>
            <a:off x="14020800" y="8856170"/>
            <a:ext cx="4044010" cy="1077218"/>
          </a:xfrm>
          <a:prstGeom prst="rect">
            <a:avLst/>
          </a:prstGeom>
          <a:noFill/>
          <a:ln w="76200">
            <a:solidFill>
              <a:schemeClr val="accent1"/>
            </a:solidFill>
          </a:ln>
        </p:spPr>
        <p:txBody>
          <a:bodyPr wrap="square" rtlCol="0">
            <a:spAutoFit/>
          </a:bodyPr>
          <a:lstStyle/>
          <a:p>
            <a:pPr algn="ctr"/>
            <a:r>
              <a:rPr lang="en-US" sz="3200" b="1" dirty="0"/>
              <a:t>Template Last Revised: </a:t>
            </a:r>
            <a:r>
              <a:rPr lang="en-US" sz="3200" dirty="0"/>
              <a:t>8/27/2025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2327" y="9086215"/>
            <a:ext cx="3129993" cy="1200785"/>
          </a:xfrm>
          <a:custGeom>
            <a:avLst/>
            <a:gdLst/>
            <a:ahLst/>
            <a:cxnLst/>
            <a:rect l="l" t="t" r="r" b="b"/>
            <a:pathLst>
              <a:path w="3129993" h="2865247">
                <a:moveTo>
                  <a:pt x="0" y="0"/>
                </a:moveTo>
                <a:lnTo>
                  <a:pt x="3129992" y="0"/>
                </a:lnTo>
                <a:lnTo>
                  <a:pt x="3129992"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sp>
        <p:nvSpPr>
          <p:cNvPr id="6" name="Freeform 6"/>
          <p:cNvSpPr/>
          <p:nvPr/>
        </p:nvSpPr>
        <p:spPr>
          <a:xfrm>
            <a:off x="12420163" y="-1"/>
            <a:ext cx="3043038" cy="1097549"/>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53806"/>
            </a:stretch>
          </a:blipFill>
        </p:spPr>
        <p:txBody>
          <a:bodyPr/>
          <a:lstStyle/>
          <a:p>
            <a:endParaRPr lang="en-US" dirty="0">
              <a:latin typeface="Segoe UI" panose="020B0502040204020203" pitchFamily="34" charset="0"/>
            </a:endParaRPr>
          </a:p>
        </p:txBody>
      </p:sp>
      <p:sp>
        <p:nvSpPr>
          <p:cNvPr id="7" name="Freeform 7"/>
          <p:cNvSpPr/>
          <p:nvPr/>
        </p:nvSpPr>
        <p:spPr>
          <a:xfrm rot="-5400000" flipH="1">
            <a:off x="978295"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0" r="1"/>
            </a:stretch>
          </a:blipFill>
        </p:spPr>
        <p:txBody>
          <a:bodyPr/>
          <a:lstStyle/>
          <a:p>
            <a:endParaRPr lang="en-US" dirty="0">
              <a:latin typeface="Segoe UI" panose="020B0502040204020203" pitchFamily="34" charset="0"/>
            </a:endParaRPr>
          </a:p>
        </p:txBody>
      </p:sp>
      <p:sp>
        <p:nvSpPr>
          <p:cNvPr id="9" name="TextBox 8">
            <a:extLst>
              <a:ext uri="{FF2B5EF4-FFF2-40B4-BE49-F238E27FC236}">
                <a16:creationId xmlns:a16="http://schemas.microsoft.com/office/drawing/2014/main" id="{E573EC44-F72C-8953-C791-5A2C757BA9E0}"/>
              </a:ext>
            </a:extLst>
          </p:cNvPr>
          <p:cNvSpPr txBox="1"/>
          <p:nvPr/>
        </p:nvSpPr>
        <p:spPr>
          <a:xfrm>
            <a:off x="3962400" y="391480"/>
            <a:ext cx="8754119"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Election of Officers</a:t>
            </a:r>
          </a:p>
        </p:txBody>
      </p:sp>
      <p:graphicFrame>
        <p:nvGraphicFramePr>
          <p:cNvPr id="12" name="Diagram 11">
            <a:extLst>
              <a:ext uri="{FF2B5EF4-FFF2-40B4-BE49-F238E27FC236}">
                <a16:creationId xmlns:a16="http://schemas.microsoft.com/office/drawing/2014/main" id="{EF3FF539-BF9D-6F78-AF90-A0390B4AE32D}"/>
              </a:ext>
            </a:extLst>
          </p:cNvPr>
          <p:cNvGraphicFramePr/>
          <p:nvPr>
            <p:extLst>
              <p:ext uri="{D42A27DB-BD31-4B8C-83A1-F6EECF244321}">
                <p14:modId xmlns:p14="http://schemas.microsoft.com/office/powerpoint/2010/main" val="572203331"/>
              </p:ext>
            </p:extLst>
          </p:nvPr>
        </p:nvGraphicFramePr>
        <p:xfrm>
          <a:off x="1143000" y="1863198"/>
          <a:ext cx="12954001" cy="713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8B565FA-932D-8874-FB3D-E891E6C73C6C}"/>
              </a:ext>
            </a:extLst>
          </p:cNvPr>
          <p:cNvSpPr txBox="1"/>
          <p:nvPr/>
        </p:nvSpPr>
        <p:spPr>
          <a:xfrm>
            <a:off x="15163800" y="2465844"/>
            <a:ext cx="2438400" cy="2677656"/>
          </a:xfrm>
          <a:prstGeom prst="rect">
            <a:avLst/>
          </a:prstGeom>
          <a:solidFill>
            <a:schemeClr val="accent3"/>
          </a:solidFill>
          <a:ln w="57150">
            <a:solidFill>
              <a:schemeClr val="accent1"/>
            </a:solidFill>
          </a:ln>
        </p:spPr>
        <p:txBody>
          <a:bodyPr wrap="square" rtlCol="0">
            <a:spAutoFit/>
          </a:bodyPr>
          <a:lstStyle/>
          <a:p>
            <a:r>
              <a:rPr lang="en-US" sz="2800" dirty="0"/>
              <a:t>Find more information about officer positions in the </a:t>
            </a:r>
            <a:r>
              <a:rPr lang="en-US" sz="2800" b="1" dirty="0">
                <a:solidFill>
                  <a:schemeClr val="accent4"/>
                </a:solidFill>
                <a:hlinkClick r:id="rId14">
                  <a:extLst>
                    <a:ext uri="{A12FA001-AC4F-418D-AE19-62706E023703}">
                      <ahyp:hlinkClr xmlns:ahyp="http://schemas.microsoft.com/office/drawing/2018/hyperlinkcolor" val="tx"/>
                    </a:ext>
                  </a:extLst>
                </a:hlinkClick>
              </a:rPr>
              <a:t>GO Team Handbook</a:t>
            </a:r>
            <a:endParaRPr lang="en-US" sz="2800" b="1" dirty="0">
              <a:solidFill>
                <a:schemeClr val="accent4"/>
              </a:solidFill>
            </a:endParaRPr>
          </a:p>
        </p:txBody>
      </p:sp>
      <p:sp>
        <p:nvSpPr>
          <p:cNvPr id="15" name="TextBox 14">
            <a:extLst>
              <a:ext uri="{FF2B5EF4-FFF2-40B4-BE49-F238E27FC236}">
                <a16:creationId xmlns:a16="http://schemas.microsoft.com/office/drawing/2014/main" id="{C4F3FF29-ADA2-63A6-D744-6DC98F1EEB0C}"/>
              </a:ext>
            </a:extLst>
          </p:cNvPr>
          <p:cNvSpPr txBox="1"/>
          <p:nvPr/>
        </p:nvSpPr>
        <p:spPr>
          <a:xfrm>
            <a:off x="15159990" y="5761323"/>
            <a:ext cx="2438400" cy="2677656"/>
          </a:xfrm>
          <a:prstGeom prst="rect">
            <a:avLst/>
          </a:prstGeom>
          <a:solidFill>
            <a:schemeClr val="accent3"/>
          </a:solidFill>
          <a:ln w="57150">
            <a:solidFill>
              <a:schemeClr val="accent1"/>
            </a:solidFill>
          </a:ln>
        </p:spPr>
        <p:txBody>
          <a:bodyPr wrap="square" rtlCol="0">
            <a:spAutoFit/>
          </a:bodyPr>
          <a:lstStyle/>
          <a:p>
            <a:r>
              <a:rPr lang="en-US" sz="2800" dirty="0"/>
              <a:t>The GO Team Office provides additional training and resources for officers.</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90500"/>
            <a:ext cx="9073739" cy="10096500"/>
            <a:chOff x="0" y="0"/>
            <a:chExt cx="2389791" cy="2709333"/>
          </a:xfrm>
          <a:solidFill>
            <a:schemeClr val="accent5"/>
          </a:solidFill>
        </p:grpSpPr>
        <p:sp>
          <p:nvSpPr>
            <p:cNvPr id="7" name="Freeform 7"/>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4" name="Rectangle: Rounded Corners 13" descr="Gavel with solid fill">
            <a:extLst>
              <a:ext uri="{FF2B5EF4-FFF2-40B4-BE49-F238E27FC236}">
                <a16:creationId xmlns:a16="http://schemas.microsoft.com/office/drawing/2014/main" id="{9DFC0550-B565-DDC0-6A9B-8B9F5BB8583F}"/>
              </a:ext>
            </a:extLst>
          </p:cNvPr>
          <p:cNvSpPr/>
          <p:nvPr/>
        </p:nvSpPr>
        <p:spPr>
          <a:xfrm>
            <a:off x="1600416" y="4611215"/>
            <a:ext cx="5257800" cy="4436228"/>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715F250-282A-3643-A714-723E9995B9C0}"/>
              </a:ext>
            </a:extLst>
          </p:cNvPr>
          <p:cNvSpPr txBox="1"/>
          <p:nvPr/>
        </p:nvSpPr>
        <p:spPr>
          <a:xfrm>
            <a:off x="1295398" y="2582239"/>
            <a:ext cx="5867837" cy="1569660"/>
          </a:xfrm>
          <a:prstGeom prst="rect">
            <a:avLst/>
          </a:prstGeom>
          <a:solidFill>
            <a:schemeClr val="accent2"/>
          </a:solidFill>
        </p:spPr>
        <p:txBody>
          <a:bodyPr wrap="square" rtlCol="0">
            <a:spAutoFit/>
          </a:bodyPr>
          <a:lstStyle/>
          <a:p>
            <a:pPr algn="ctr"/>
            <a:r>
              <a:rPr lang="en-US" sz="9600" b="1" spc="300" dirty="0">
                <a:solidFill>
                  <a:schemeClr val="accent1">
                    <a:lumMod val="75000"/>
                  </a:schemeClr>
                </a:solidFill>
                <a:latin typeface="Aptos Black" panose="020B0004020202020204" pitchFamily="34" charset="0"/>
              </a:rPr>
              <a:t>CHAIR</a:t>
            </a:r>
          </a:p>
        </p:txBody>
      </p:sp>
      <p:sp>
        <p:nvSpPr>
          <p:cNvPr id="27" name="TextBox 26">
            <a:extLst>
              <a:ext uri="{FF2B5EF4-FFF2-40B4-BE49-F238E27FC236}">
                <a16:creationId xmlns:a16="http://schemas.microsoft.com/office/drawing/2014/main" id="{A892CE4B-A752-5003-4F91-D7B185E7905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Chair Responsibilities</a:t>
            </a:r>
          </a:p>
        </p:txBody>
      </p:sp>
      <p:sp>
        <p:nvSpPr>
          <p:cNvPr id="28" name="TextBox 27">
            <a:extLst>
              <a:ext uri="{FF2B5EF4-FFF2-40B4-BE49-F238E27FC236}">
                <a16:creationId xmlns:a16="http://schemas.microsoft.com/office/drawing/2014/main" id="{0066AB41-6E48-3DAD-2F77-8DE8D60A7471}"/>
              </a:ext>
            </a:extLst>
          </p:cNvPr>
          <p:cNvSpPr txBox="1"/>
          <p:nvPr/>
        </p:nvSpPr>
        <p:spPr>
          <a:xfrm>
            <a:off x="9982637" y="1046786"/>
            <a:ext cx="7213607" cy="8032968"/>
          </a:xfrm>
          <a:prstGeom prst="rect">
            <a:avLst/>
          </a:prstGeom>
          <a:noFill/>
        </p:spPr>
        <p:txBody>
          <a:bodyPr wrap="square" rtlCol="0">
            <a:spAutoFit/>
          </a:bodyPr>
          <a:lstStyle/>
          <a:p>
            <a:r>
              <a:rPr lang="en-US" sz="2800" b="1" dirty="0">
                <a:solidFill>
                  <a:schemeClr val="accent4"/>
                </a:solidFill>
              </a:rPr>
              <a:t>The GO Team Chair is the leader of the GO Team and presides at all meetings of the GO Team.</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Leading GO Team Meetings</a:t>
            </a:r>
          </a:p>
          <a:p>
            <a:pPr marL="285750" lvl="0" indent="-285750">
              <a:buFont typeface="Arial" panose="020B0604020202020204" pitchFamily="34" charset="0"/>
              <a:buChar char="•"/>
            </a:pPr>
            <a:r>
              <a:rPr lang="en-US" sz="2400" dirty="0"/>
              <a:t>Working with the Principal and GO Team to develop meeting Agendas</a:t>
            </a:r>
          </a:p>
          <a:p>
            <a:pPr marL="285750" lvl="0" indent="-285750">
              <a:buFont typeface="Arial" panose="020B0604020202020204" pitchFamily="34" charset="0"/>
              <a:buChar char="•"/>
            </a:pPr>
            <a:r>
              <a:rPr lang="en-US" sz="2400" dirty="0"/>
              <a:t>Ensuring every GO Team member has an opportunity to be heard</a:t>
            </a:r>
          </a:p>
          <a:p>
            <a:pPr marL="285750" lvl="0" indent="-285750">
              <a:buFont typeface="Arial" panose="020B0604020202020204" pitchFamily="34" charset="0"/>
              <a:buChar char="•"/>
            </a:pPr>
            <a:r>
              <a:rPr lang="en-US" sz="2400" dirty="0"/>
              <a:t>Monitoring team compliance</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342900" lvl="0" indent="-342900">
              <a:buFont typeface="Arial" panose="020B0604020202020204" pitchFamily="34" charset="0"/>
              <a:buChar char="•"/>
            </a:pPr>
            <a:r>
              <a:rPr lang="en-US" sz="2400" dirty="0"/>
              <a:t>A commitment to the school and its values and an understanding of the school’s objectives, organization, and services</a:t>
            </a:r>
          </a:p>
          <a:p>
            <a:pPr marL="342900" lvl="0" indent="-342900">
              <a:buFont typeface="Arial" panose="020B0604020202020204" pitchFamily="34" charset="0"/>
              <a:buChar char="•"/>
            </a:pPr>
            <a:r>
              <a:rPr lang="en-US" sz="2400" dirty="0"/>
              <a:t>Knowledge of, and ability to work with, the broader school community</a:t>
            </a:r>
          </a:p>
          <a:p>
            <a:pPr marL="342900" lvl="0" indent="-342900">
              <a:buFont typeface="Arial" panose="020B0604020202020204" pitchFamily="34" charset="0"/>
              <a:buChar char="•"/>
            </a:pPr>
            <a:r>
              <a:rPr lang="en-US" sz="2400" dirty="0"/>
              <a:t>Ability to understand concepts and articulate ideas</a:t>
            </a:r>
          </a:p>
          <a:p>
            <a:pPr marL="342900" lvl="0" indent="-342900">
              <a:buFont typeface="Arial" panose="020B0604020202020204" pitchFamily="34" charset="0"/>
              <a:buChar char="•"/>
            </a:pPr>
            <a:r>
              <a:rPr lang="en-US" sz="2400" dirty="0"/>
              <a:t>Willingness to learn facilitation skills and provide balanced leadership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FE9-53A0-489A-323F-DF8DF601DB4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4034A57-096F-E49A-A490-8C9F10240F23}"/>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9C735992-61F8-F7A2-4148-B948065DFCEC}"/>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3A692CF8-9886-51D2-0072-C78F9F00D040}"/>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F130FD-D51C-6CB9-F99F-BCF6AAFF2489}"/>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31242F90-9FED-B8EA-B0C9-AE831E7FD4F9}"/>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09FF1C72-5195-7504-0601-C14372A2CC2D}"/>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950B1CD-AEB8-9763-C48C-7F5D4909A90C}"/>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779B5D5A-E02C-BD79-4FFB-CFAB260A28E0}"/>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B2DD61DF-2894-493A-BA2F-D79C37A54700}"/>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E1345714-2728-E787-3784-3C616F32ECC5}"/>
              </a:ext>
            </a:extLst>
          </p:cNvPr>
          <p:cNvSpPr txBox="1"/>
          <p:nvPr/>
        </p:nvSpPr>
        <p:spPr>
          <a:xfrm>
            <a:off x="422069" y="3290859"/>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VICE-CHAIR</a:t>
            </a:r>
          </a:p>
        </p:txBody>
      </p:sp>
      <p:sp>
        <p:nvSpPr>
          <p:cNvPr id="25" name="TextBox 24">
            <a:extLst>
              <a:ext uri="{FF2B5EF4-FFF2-40B4-BE49-F238E27FC236}">
                <a16:creationId xmlns:a16="http://schemas.microsoft.com/office/drawing/2014/main" id="{9CE4D22B-A8F6-B48E-8064-3544EC052537}"/>
              </a:ext>
            </a:extLst>
          </p:cNvPr>
          <p:cNvSpPr txBox="1"/>
          <p:nvPr/>
        </p:nvSpPr>
        <p:spPr>
          <a:xfrm>
            <a:off x="10028357" y="1006822"/>
            <a:ext cx="7213607" cy="8094524"/>
          </a:xfrm>
          <a:prstGeom prst="rect">
            <a:avLst/>
          </a:prstGeom>
          <a:noFill/>
        </p:spPr>
        <p:txBody>
          <a:bodyPr wrap="square" rtlCol="0">
            <a:spAutoFit/>
          </a:bodyPr>
          <a:lstStyle/>
          <a:p>
            <a:r>
              <a:rPr lang="en-US" sz="2800" b="1" dirty="0">
                <a:solidFill>
                  <a:schemeClr val="accent4"/>
                </a:solidFill>
              </a:rPr>
              <a:t>The GO Team Vice-Chair assists the GO Team Chair in providing leadership to the GO Team and presides at all meetings of the GO Team in the absence of the Chair.</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Ensuring the GO Team follows parliamentary procedure</a:t>
            </a:r>
          </a:p>
          <a:p>
            <a:pPr marL="285750" lvl="0" indent="-285750">
              <a:buFont typeface="Arial" panose="020B0604020202020204" pitchFamily="34" charset="0"/>
              <a:buChar char="•"/>
            </a:pPr>
            <a:r>
              <a:rPr lang="en-US" sz="2400" dirty="0"/>
              <a:t>Working with the Principal and Chair to develop meeting Agendas</a:t>
            </a:r>
          </a:p>
          <a:p>
            <a:pPr marL="285750" lvl="0" indent="-285750">
              <a:buFont typeface="Arial" panose="020B0604020202020204" pitchFamily="34" charset="0"/>
              <a:buChar char="•"/>
            </a:pPr>
            <a:r>
              <a:rPr lang="en-US" sz="2400" dirty="0"/>
              <a:t>Acting as Chair, if the Chair is not present.</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indent="-285750">
              <a:buFont typeface="Arial" panose="020B0604020202020204" pitchFamily="34" charset="0"/>
              <a:buChar char="•"/>
            </a:pPr>
            <a:r>
              <a:rPr lang="en-US" sz="2400" dirty="0"/>
              <a:t>Ability to understand concepts and articulate ideas</a:t>
            </a:r>
          </a:p>
          <a:p>
            <a:pPr marL="285750" indent="-285750">
              <a:buFont typeface="Arial" panose="020B0604020202020204" pitchFamily="34" charset="0"/>
              <a:buChar char="•"/>
            </a:pPr>
            <a:r>
              <a:rPr lang="en-US" sz="2400" dirty="0"/>
              <a:t>Willingness to learn facilitation skills and provide balanced leadership</a:t>
            </a:r>
          </a:p>
        </p:txBody>
      </p:sp>
      <p:sp>
        <p:nvSpPr>
          <p:cNvPr id="27" name="TextBox 26">
            <a:extLst>
              <a:ext uri="{FF2B5EF4-FFF2-40B4-BE49-F238E27FC236}">
                <a16:creationId xmlns:a16="http://schemas.microsoft.com/office/drawing/2014/main" id="{D372C97F-8E4E-74C2-B7B3-29ABB0A988E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Vice-Chair Responsibilities</a:t>
            </a:r>
          </a:p>
        </p:txBody>
      </p:sp>
      <p:sp>
        <p:nvSpPr>
          <p:cNvPr id="11" name="Rectangle: Rounded Corners 10" descr="Scales of justice with solid fill">
            <a:extLst>
              <a:ext uri="{FF2B5EF4-FFF2-40B4-BE49-F238E27FC236}">
                <a16:creationId xmlns:a16="http://schemas.microsoft.com/office/drawing/2014/main" id="{82F9D143-44D0-FE2E-403A-EC909D392F46}"/>
              </a:ext>
            </a:extLst>
          </p:cNvPr>
          <p:cNvSpPr/>
          <p:nvPr/>
        </p:nvSpPr>
        <p:spPr>
          <a:xfrm>
            <a:off x="1676400" y="5219700"/>
            <a:ext cx="4953000" cy="41209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003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565C-B1ED-4FF9-7FDA-2F77C6AB9C4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EC601C34-0692-2F36-5816-1ED187FD5E06}"/>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422B6F5D-9439-A7C1-29B0-FF24EF1ADB22}"/>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C5B2CEE6-5712-5F64-FD72-C780D5CBEC49}"/>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9B2CA7-3ED2-1D76-4A34-913CE33041D5}"/>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F3300E01-C59A-6A2E-E34D-5208D303F122}"/>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F83CF3F-D147-5F75-32B1-5535201A1E60}"/>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FB687A92-C0EC-F73C-A657-64E5C9BDB5A5}"/>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E61F7CC6-022D-2504-BD88-3309A289E945}"/>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156A9DCF-92BB-FA98-B78C-23AE53C65CDB}"/>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D2ADF073-1A3E-E6BA-FF06-3C12CF472B7B}"/>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SECRETARY</a:t>
            </a:r>
          </a:p>
        </p:txBody>
      </p:sp>
      <p:sp>
        <p:nvSpPr>
          <p:cNvPr id="25" name="TextBox 24">
            <a:extLst>
              <a:ext uri="{FF2B5EF4-FFF2-40B4-BE49-F238E27FC236}">
                <a16:creationId xmlns:a16="http://schemas.microsoft.com/office/drawing/2014/main" id="{9E918A9F-FFF8-F08F-CBE0-5E2BF7DA072B}"/>
              </a:ext>
            </a:extLst>
          </p:cNvPr>
          <p:cNvSpPr txBox="1"/>
          <p:nvPr/>
        </p:nvSpPr>
        <p:spPr>
          <a:xfrm>
            <a:off x="9306711" y="869546"/>
            <a:ext cx="7746156" cy="8463855"/>
          </a:xfrm>
          <a:prstGeom prst="rect">
            <a:avLst/>
          </a:prstGeom>
          <a:noFill/>
        </p:spPr>
        <p:txBody>
          <a:bodyPr wrap="square" rtlCol="0">
            <a:spAutoFit/>
          </a:bodyPr>
          <a:lstStyle/>
          <a:p>
            <a:r>
              <a:rPr lang="en-US" sz="2800" b="1" dirty="0">
                <a:solidFill>
                  <a:schemeClr val="accent4"/>
                </a:solidFill>
              </a:rPr>
              <a:t>The GO Team Secretary is responsible for communication regarding GO Team meetings and documenting the work and decisions of the GO Team.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Posting GO Team documents (agendas, summaries, and minutes) to the website</a:t>
            </a:r>
          </a:p>
          <a:p>
            <a:pPr marL="285750" lvl="0" indent="-285750">
              <a:buFont typeface="Arial" panose="020B0604020202020204" pitchFamily="34" charset="0"/>
              <a:buChar char="•"/>
            </a:pPr>
            <a:r>
              <a:rPr lang="en-US" sz="2400" dirty="0"/>
              <a:t>Taking minutes at GO Team meetings</a:t>
            </a:r>
          </a:p>
          <a:p>
            <a:pPr marL="285750" lvl="0" indent="-285750">
              <a:buFont typeface="Arial" panose="020B0604020202020204" pitchFamily="34" charset="0"/>
              <a:buChar char="•"/>
            </a:pPr>
            <a:r>
              <a:rPr lang="en-US" sz="2400" dirty="0"/>
              <a:t>Ensuring the GO Team is in compliance with Georgia Open Meeting Laws</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lvl="0" indent="-285750">
              <a:buFont typeface="Arial" panose="020B0604020202020204" pitchFamily="34" charset="0"/>
              <a:buChar char="•"/>
            </a:pPr>
            <a:r>
              <a:rPr lang="en-US" sz="2400" dirty="0"/>
              <a:t>Willingness to learn about and ensure GO Team compliance with Robert’s Rules of Order and Georgia’s Open Meetings and Records laws</a:t>
            </a:r>
          </a:p>
          <a:p>
            <a:pPr marL="285750" indent="-285750">
              <a:buFont typeface="Arial" panose="020B0604020202020204" pitchFamily="34" charset="0"/>
              <a:buChar char="•"/>
            </a:pPr>
            <a:r>
              <a:rPr lang="en-US" sz="2400" dirty="0"/>
              <a:t>Organization skills and an ability to adhere to deadlines</a:t>
            </a:r>
          </a:p>
        </p:txBody>
      </p:sp>
      <p:sp>
        <p:nvSpPr>
          <p:cNvPr id="27" name="TextBox 26">
            <a:extLst>
              <a:ext uri="{FF2B5EF4-FFF2-40B4-BE49-F238E27FC236}">
                <a16:creationId xmlns:a16="http://schemas.microsoft.com/office/drawing/2014/main" id="{02D12885-3C01-78B5-12FC-54568AE59EA2}"/>
              </a:ext>
            </a:extLst>
          </p:cNvPr>
          <p:cNvSpPr txBox="1"/>
          <p:nvPr/>
        </p:nvSpPr>
        <p:spPr>
          <a:xfrm>
            <a:off x="10058400" y="109871"/>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Secretary Responsibilities</a:t>
            </a:r>
          </a:p>
        </p:txBody>
      </p:sp>
      <p:sp>
        <p:nvSpPr>
          <p:cNvPr id="12" name="Rectangle: Rounded Corners 11" descr="Pen with solid fill">
            <a:extLst>
              <a:ext uri="{FF2B5EF4-FFF2-40B4-BE49-F238E27FC236}">
                <a16:creationId xmlns:a16="http://schemas.microsoft.com/office/drawing/2014/main" id="{A8E6DFA0-A0C2-B7AB-E7DA-AF3E774B410F}"/>
              </a:ext>
            </a:extLst>
          </p:cNvPr>
          <p:cNvSpPr/>
          <p:nvPr/>
        </p:nvSpPr>
        <p:spPr>
          <a:xfrm>
            <a:off x="1763408" y="4476008"/>
            <a:ext cx="5181600" cy="479604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8828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D36F-07D7-1DC6-94FF-1D3582751D3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985B2CB-7E62-F36F-68A5-9E6AF928A69E}"/>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5651A8D2-D158-8666-1217-F8F13E4BFD5E}"/>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71865BD-4791-5FD5-5D1D-6C2A2AD4E6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8346282-B828-CE52-2B97-6CFBCA2A3DD6}"/>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97849A65-34B9-CCF1-7C53-DAD507C082E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DBCFBC3-9847-86B3-6707-C42378E5769B}"/>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BCE8430-DF3E-DB57-E004-DFF6C80849EE}"/>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381D93E4-5327-959D-72D2-DADD6B27BDC3}"/>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FA70DDE6-C29F-D167-E84C-78229D8DB796}"/>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A6C6A98-9429-9EA4-4084-3C9C691C6C82}"/>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dirty="0">
                <a:solidFill>
                  <a:schemeClr val="accent1"/>
                </a:solidFill>
                <a:latin typeface="Aptos Black" panose="020B0004020202020204" pitchFamily="34" charset="0"/>
              </a:rPr>
              <a:t>CLUSTER REP</a:t>
            </a:r>
          </a:p>
        </p:txBody>
      </p:sp>
      <p:sp>
        <p:nvSpPr>
          <p:cNvPr id="25" name="TextBox 24">
            <a:extLst>
              <a:ext uri="{FF2B5EF4-FFF2-40B4-BE49-F238E27FC236}">
                <a16:creationId xmlns:a16="http://schemas.microsoft.com/office/drawing/2014/main" id="{A6B485C9-84F3-2D18-3DE0-C967D6B4C1A0}"/>
              </a:ext>
            </a:extLst>
          </p:cNvPr>
          <p:cNvSpPr txBox="1"/>
          <p:nvPr/>
        </p:nvSpPr>
        <p:spPr>
          <a:xfrm>
            <a:off x="10058399" y="1615446"/>
            <a:ext cx="7194155" cy="7725192"/>
          </a:xfrm>
          <a:prstGeom prst="rect">
            <a:avLst/>
          </a:prstGeom>
          <a:noFill/>
        </p:spPr>
        <p:txBody>
          <a:bodyPr wrap="square" rtlCol="0">
            <a:spAutoFit/>
          </a:bodyPr>
          <a:lstStyle/>
          <a:p>
            <a:r>
              <a:rPr lang="en-US" sz="2800" b="1" dirty="0">
                <a:solidFill>
                  <a:schemeClr val="accent4"/>
                </a:solidFill>
              </a:rPr>
              <a:t>The CAT Representative serves as the voice of their school’s GO Team within the Cluster Advisory Team.</a:t>
            </a:r>
            <a:r>
              <a:rPr lang="en-US" sz="2800" dirty="0">
                <a:solidFill>
                  <a:schemeClr val="accent4"/>
                </a:solidFill>
              </a:rPr>
              <a:t> The CAT Rep may also be the Chair, Vice-Chair, or Secretary.</a:t>
            </a:r>
            <a:r>
              <a:rPr lang="en-US" sz="2800" b="1" dirty="0">
                <a:solidFill>
                  <a:schemeClr val="accent4"/>
                </a:solidFill>
              </a:rPr>
              <a:t>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Attend all Cluster Advisory Team Meetings</a:t>
            </a:r>
          </a:p>
          <a:p>
            <a:pPr marL="285750" lvl="0" indent="-285750">
              <a:buFont typeface="Arial" panose="020B0604020202020204" pitchFamily="34" charset="0"/>
              <a:buChar char="•"/>
            </a:pPr>
            <a:r>
              <a:rPr lang="en-US" sz="2400" dirty="0"/>
              <a:t>Represent your school at the CAT Meetings</a:t>
            </a:r>
          </a:p>
          <a:p>
            <a:pPr marL="285750" lvl="0" indent="-285750">
              <a:buFont typeface="Arial" panose="020B0604020202020204" pitchFamily="34" charset="0"/>
              <a:buChar char="•"/>
            </a:pPr>
            <a:r>
              <a:rPr lang="en-US" sz="2400" dirty="0"/>
              <a:t>Bring relevant information and reports back to your GO Team</a:t>
            </a:r>
          </a:p>
          <a:p>
            <a:pPr marL="285750" lvl="0" indent="-285750">
              <a:buFont typeface="Arial" panose="020B0604020202020204" pitchFamily="34" charset="0"/>
              <a:buChar char="•"/>
            </a:pPr>
            <a:endParaRPr lang="en-US" sz="2400" dirty="0"/>
          </a:p>
          <a:p>
            <a:r>
              <a:rPr lang="en-US" sz="2400" b="1" u="sng" dirty="0"/>
              <a:t>Qualifications</a:t>
            </a:r>
          </a:p>
          <a:p>
            <a:pPr marL="285750" lvl="0" indent="-285750">
              <a:buFont typeface="Arial" panose="020B0604020202020204" pitchFamily="34" charset="0"/>
              <a:buChar char="•"/>
            </a:pPr>
            <a:r>
              <a:rPr lang="en-US" sz="2400" dirty="0"/>
              <a:t>Willingness to collaborate with schools, principals, and community partners</a:t>
            </a:r>
          </a:p>
          <a:p>
            <a:pPr marL="285750" lvl="0" indent="-285750">
              <a:buFont typeface="Arial" panose="020B0604020202020204" pitchFamily="34" charset="0"/>
              <a:buChar char="•"/>
            </a:pPr>
            <a:r>
              <a:rPr lang="en-US" sz="2400" dirty="0"/>
              <a:t> Interest in supporting continuous improvement and equity across schools</a:t>
            </a:r>
          </a:p>
          <a:p>
            <a:pPr marL="285750" indent="-285750">
              <a:buFont typeface="Arial" panose="020B0604020202020204" pitchFamily="34" charset="0"/>
              <a:buChar char="•"/>
            </a:pPr>
            <a:r>
              <a:rPr lang="en-US" sz="2400" dirty="0"/>
              <a:t>Knowledge of, and ability to work with, the broader cluster community</a:t>
            </a:r>
          </a:p>
          <a:p>
            <a:pPr lvl="0"/>
            <a:endParaRPr lang="en-US" sz="2400" dirty="0"/>
          </a:p>
          <a:p>
            <a:pPr marL="285750" lvl="0" indent="-285750">
              <a:buFont typeface="Arial" panose="020B0604020202020204" pitchFamily="34" charset="0"/>
              <a:buChar char="•"/>
            </a:pPr>
            <a:endParaRPr lang="en-US" sz="2400" dirty="0"/>
          </a:p>
        </p:txBody>
      </p:sp>
      <p:sp>
        <p:nvSpPr>
          <p:cNvPr id="27" name="TextBox 26">
            <a:extLst>
              <a:ext uri="{FF2B5EF4-FFF2-40B4-BE49-F238E27FC236}">
                <a16:creationId xmlns:a16="http://schemas.microsoft.com/office/drawing/2014/main" id="{84941CB4-F0FB-E280-44E9-DE0E61BE657F}"/>
              </a:ext>
            </a:extLst>
          </p:cNvPr>
          <p:cNvSpPr txBox="1"/>
          <p:nvPr/>
        </p:nvSpPr>
        <p:spPr>
          <a:xfrm>
            <a:off x="10058400" y="169742"/>
            <a:ext cx="7391400" cy="1132010"/>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r>
              <a:rPr lang="en-US" sz="3600" b="1" spc="-63" dirty="0">
                <a:solidFill>
                  <a:srgbClr val="1D1D1B"/>
                </a:solidFill>
                <a:latin typeface="Poppins Bold"/>
                <a:ea typeface="Poppins Bold"/>
                <a:cs typeface="Poppins Bold"/>
                <a:sym typeface="Poppins Bold"/>
              </a:rPr>
              <a:t>Cluster Advisory Team Representative Responsibilities</a:t>
            </a:r>
          </a:p>
        </p:txBody>
      </p:sp>
      <p:sp>
        <p:nvSpPr>
          <p:cNvPr id="11" name="Rectangle: Rounded Corners 10" descr="Megaphone1 with solid fill">
            <a:extLst>
              <a:ext uri="{FF2B5EF4-FFF2-40B4-BE49-F238E27FC236}">
                <a16:creationId xmlns:a16="http://schemas.microsoft.com/office/drawing/2014/main" id="{EF76F468-4B82-415F-D555-FE1605EF2064}"/>
              </a:ext>
            </a:extLst>
          </p:cNvPr>
          <p:cNvSpPr/>
          <p:nvPr/>
        </p:nvSpPr>
        <p:spPr>
          <a:xfrm>
            <a:off x="1717469" y="4278086"/>
            <a:ext cx="5638800" cy="49591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801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1494708" y="3747355"/>
            <a:ext cx="5858301" cy="3231107"/>
            <a:chOff x="0" y="0"/>
            <a:chExt cx="1542927" cy="850991"/>
          </a:xfrm>
        </p:grpSpPr>
        <p:sp>
          <p:nvSpPr>
            <p:cNvPr id="9" name="Freeform 9"/>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p:cNvSpPr txBox="1"/>
          <p:nvPr/>
        </p:nvSpPr>
        <p:spPr>
          <a:xfrm>
            <a:off x="2474422" y="4119522"/>
            <a:ext cx="6658692" cy="2486771"/>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Public Comment Protocol</a:t>
            </a:r>
          </a:p>
        </p:txBody>
      </p:sp>
      <p:sp>
        <p:nvSpPr>
          <p:cNvPr id="12" name="TextBox 11">
            <a:extLst>
              <a:ext uri="{FF2B5EF4-FFF2-40B4-BE49-F238E27FC236}">
                <a16:creationId xmlns:a16="http://schemas.microsoft.com/office/drawing/2014/main" id="{58B92399-05AF-991D-0E1C-C3446A846A7D}"/>
              </a:ext>
            </a:extLst>
          </p:cNvPr>
          <p:cNvSpPr txBox="1"/>
          <p:nvPr/>
        </p:nvSpPr>
        <p:spPr>
          <a:xfrm>
            <a:off x="7746606" y="2247900"/>
            <a:ext cx="9269476" cy="6709529"/>
          </a:xfrm>
          <a:prstGeom prst="rect">
            <a:avLst/>
          </a:prstGeom>
          <a:noFill/>
        </p:spPr>
        <p:txBody>
          <a:bodyPr wrap="square" rtlCol="0">
            <a:spAutoFit/>
          </a:bodyPr>
          <a:lstStyle/>
          <a:p>
            <a:pPr marL="285750" lvl="0" indent="-285750">
              <a:spcAft>
                <a:spcPts val="1200"/>
              </a:spcAft>
              <a:buClr>
                <a:schemeClr val="accent1"/>
              </a:buClr>
              <a:buSzPct val="110000"/>
              <a:buFont typeface="Arial" panose="020B0604020202020204" pitchFamily="34" charset="0"/>
              <a:buChar char="•"/>
            </a:pPr>
            <a:r>
              <a:rPr lang="en-US" sz="3000" dirty="0"/>
              <a:t>Opportunities for public comment </a:t>
            </a:r>
            <a:r>
              <a:rPr lang="en-US" sz="3000" b="1" dirty="0"/>
              <a:t>shall</a:t>
            </a:r>
            <a:r>
              <a:rPr lang="en-US" sz="3000" dirty="0"/>
              <a:t> be provided at least four (4) times in a school/fiscal year and noted on the GO Team’s webpage and meeting agenda;</a:t>
            </a:r>
          </a:p>
          <a:p>
            <a:pPr marL="285750" lvl="0" indent="-285750">
              <a:spcAft>
                <a:spcPts val="1200"/>
              </a:spcAft>
              <a:buClr>
                <a:schemeClr val="accent1"/>
              </a:buClr>
              <a:buSzPct val="110000"/>
              <a:buFont typeface="Arial" panose="020B0604020202020204" pitchFamily="34" charset="0"/>
              <a:buChar char="•"/>
            </a:pPr>
            <a:r>
              <a:rPr lang="en-US" sz="3000" dirty="0"/>
              <a:t>GO Team members will </a:t>
            </a:r>
            <a:r>
              <a:rPr lang="en-US" sz="3000" b="1" dirty="0"/>
              <a:t>not</a:t>
            </a:r>
            <a:r>
              <a:rPr lang="en-US" sz="3000" dirty="0"/>
              <a:t> provide responses or engage in direct conversation during public comment;</a:t>
            </a:r>
          </a:p>
          <a:p>
            <a:pPr marL="285750" lvl="0" indent="-285750">
              <a:spcAft>
                <a:spcPts val="1200"/>
              </a:spcAft>
              <a:buClr>
                <a:schemeClr val="accent1"/>
              </a:buClr>
              <a:buSzPct val="110000"/>
              <a:buFont typeface="Arial" panose="020B0604020202020204" pitchFamily="34" charset="0"/>
              <a:buChar char="•"/>
            </a:pPr>
            <a:r>
              <a:rPr lang="en-US" sz="3000" dirty="0"/>
              <a:t>Each GO Team will determine a consistent method for receiving public comments and for parents and other citizens to sign up to address the team;</a:t>
            </a:r>
          </a:p>
          <a:p>
            <a:pPr marL="285750" lvl="0" indent="-285750">
              <a:spcAft>
                <a:spcPts val="1200"/>
              </a:spcAft>
              <a:buClr>
                <a:schemeClr val="accent1"/>
              </a:buClr>
              <a:buSzPct val="110000"/>
              <a:buFont typeface="Arial" panose="020B0604020202020204" pitchFamily="34" charset="0"/>
              <a:buChar char="•"/>
            </a:pPr>
            <a:r>
              <a:rPr lang="en-US" sz="3000" b="1" dirty="0"/>
              <a:t>At least 20 minutes</a:t>
            </a:r>
            <a:r>
              <a:rPr lang="en-US" sz="3000" dirty="0"/>
              <a:t> of time will be allotted for the public to make comments at meetings where public comment is permitted; and </a:t>
            </a:r>
          </a:p>
          <a:p>
            <a:pPr marL="285750" indent="-285750">
              <a:spcAft>
                <a:spcPts val="1200"/>
              </a:spcAft>
              <a:buClr>
                <a:schemeClr val="accent1"/>
              </a:buClr>
              <a:buSzPct val="110000"/>
              <a:buFont typeface="Arial" panose="020B0604020202020204" pitchFamily="34" charset="0"/>
              <a:buChar char="•"/>
            </a:pPr>
            <a:r>
              <a:rPr lang="en-US" sz="3000" dirty="0"/>
              <a:t>The public will receive at least 2 business days’ notice of the Public Comment Protocol.</a:t>
            </a:r>
          </a:p>
        </p:txBody>
      </p:sp>
      <p:sp>
        <p:nvSpPr>
          <p:cNvPr id="13" name="TextBox 8">
            <a:extLst>
              <a:ext uri="{FF2B5EF4-FFF2-40B4-BE49-F238E27FC236}">
                <a16:creationId xmlns:a16="http://schemas.microsoft.com/office/drawing/2014/main" id="{8E3BD6C2-F927-F951-EC87-37FB5C53A887}"/>
              </a:ext>
            </a:extLst>
          </p:cNvPr>
          <p:cNvSpPr txBox="1"/>
          <p:nvPr/>
        </p:nvSpPr>
        <p:spPr>
          <a:xfrm>
            <a:off x="7746606" y="1216521"/>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79F8-9E34-5055-341D-AD82D8F6DD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9B906D-6742-D5B5-DE6B-A4EC673DDE8D}"/>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321B9056-C85C-E590-898C-0E9BBCA0C594}"/>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2528D033-400A-231B-E7F2-FEDA0B90577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50DEDAD4-AB31-2684-C7CA-BCAECDFBDFC4}"/>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288DB4E-0D7B-ECC6-11DF-E726FAA826FF}"/>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33CC4E0B-8648-7355-7D52-C281994A90D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45445F8D-AB44-DF7B-ED73-42D6DFD0C706}"/>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EDCFA146-9D82-B44B-7A06-05BE4304FF4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34E88DCD-0F52-7BFE-C754-A08573AF3BD5}"/>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1F38DFA8-4937-B8FC-8FBC-36548D2B3852}"/>
              </a:ext>
            </a:extLst>
          </p:cNvPr>
          <p:cNvSpPr txBox="1"/>
          <p:nvPr/>
        </p:nvSpPr>
        <p:spPr>
          <a:xfrm>
            <a:off x="1173412" y="3178232"/>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Public Comment Protocol Tips</a:t>
            </a:r>
          </a:p>
        </p:txBody>
      </p:sp>
      <p:sp>
        <p:nvSpPr>
          <p:cNvPr id="12" name="TextBox 11">
            <a:extLst>
              <a:ext uri="{FF2B5EF4-FFF2-40B4-BE49-F238E27FC236}">
                <a16:creationId xmlns:a16="http://schemas.microsoft.com/office/drawing/2014/main" id="{32266F6C-8DF7-71E7-EC62-9D4C356B792D}"/>
              </a:ext>
            </a:extLst>
          </p:cNvPr>
          <p:cNvSpPr txBox="1"/>
          <p:nvPr/>
        </p:nvSpPr>
        <p:spPr>
          <a:xfrm>
            <a:off x="6350179" y="761843"/>
            <a:ext cx="9930141" cy="64633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u="sng" dirty="0"/>
              <a:t>Public Comment Is Not Mandatory at Every Meeting</a:t>
            </a:r>
            <a:r>
              <a:rPr lang="en-US" sz="2400" dirty="0"/>
              <a:t>: GO Teams are not required to include a Public Comment period at every meeting, but should be scheduled for meetings involving major action items needing community input.</a:t>
            </a:r>
          </a:p>
          <a:p>
            <a:pPr marL="342900" indent="-342900">
              <a:spcAft>
                <a:spcPts val="1200"/>
              </a:spcAft>
              <a:buFont typeface="Arial" panose="020B0604020202020204" pitchFamily="34" charset="0"/>
              <a:buChar char="•"/>
            </a:pPr>
            <a:r>
              <a:rPr lang="en-US" sz="2400" b="1" u="sng" dirty="0"/>
              <a:t>Plan and Structure Public Comment Thoughtfully</a:t>
            </a:r>
            <a:r>
              <a:rPr lang="en-US" sz="2400" dirty="0"/>
              <a:t>: When included, Public Comment should be scheduled at a specific time (e.g., a 20-minute segment with 2 minutes per speaker) and aligned with the school community’s availability to encourage participation.</a:t>
            </a:r>
          </a:p>
          <a:p>
            <a:pPr marL="342900" indent="-342900">
              <a:spcAft>
                <a:spcPts val="1200"/>
              </a:spcAft>
              <a:buFont typeface="Arial" panose="020B0604020202020204" pitchFamily="34" charset="0"/>
              <a:buChar char="•"/>
            </a:pPr>
            <a:r>
              <a:rPr lang="en-US" sz="2400" b="1" u="sng" dirty="0"/>
              <a:t>Establish a Clear and Transparent Process</a:t>
            </a:r>
            <a:r>
              <a:rPr lang="en-US" sz="2400" dirty="0"/>
              <a:t>: Provide clear instructions for how individuals can sign up to speak. During the Public Comment period, GO Team members should listen without responding, using the input to inform decisions.</a:t>
            </a:r>
          </a:p>
          <a:p>
            <a:pPr marL="342900" indent="-342900">
              <a:spcAft>
                <a:spcPts val="1200"/>
              </a:spcAft>
              <a:buFont typeface="Arial" panose="020B0604020202020204" pitchFamily="34" charset="0"/>
              <a:buChar char="•"/>
            </a:pPr>
            <a:r>
              <a:rPr lang="en-US" sz="2400" b="1" u="sng" dirty="0"/>
              <a:t>Encourage Ongoing Community Engagement</a:t>
            </a:r>
            <a:r>
              <a:rPr lang="en-US" sz="2400" dirty="0"/>
              <a:t>: Remind stakeholders that Public Comment during meetings is just one way to share input. Emails to GO Team members and special sessions can also serve as valuable channels for community feedback.</a:t>
            </a:r>
          </a:p>
        </p:txBody>
      </p:sp>
      <p:sp>
        <p:nvSpPr>
          <p:cNvPr id="13" name="TextBox 8">
            <a:extLst>
              <a:ext uri="{FF2B5EF4-FFF2-40B4-BE49-F238E27FC236}">
                <a16:creationId xmlns:a16="http://schemas.microsoft.com/office/drawing/2014/main" id="{4EBEAA56-1933-EDFB-6DE6-0B1F28DC28A1}"/>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Public Comment Protocol</a:t>
            </a:r>
          </a:p>
        </p:txBody>
      </p:sp>
    </p:spTree>
    <p:extLst>
      <p:ext uri="{BB962C8B-B14F-4D97-AF65-F5344CB8AC3E}">
        <p14:creationId xmlns:p14="http://schemas.microsoft.com/office/powerpoint/2010/main" val="42653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92A23-1EDF-F01F-B540-8CBB88122379}"/>
              </a:ext>
            </a:extLst>
          </p:cNvPr>
          <p:cNvSpPr txBox="1"/>
          <p:nvPr/>
        </p:nvSpPr>
        <p:spPr>
          <a:xfrm>
            <a:off x="5029200" y="2628900"/>
            <a:ext cx="8610600" cy="7294305"/>
          </a:xfrm>
          <a:prstGeom prst="rect">
            <a:avLst/>
          </a:prstGeom>
          <a:noFill/>
        </p:spPr>
        <p:txBody>
          <a:bodyPr wrap="square">
            <a:spAutoFit/>
          </a:bodyPr>
          <a:lstStyle/>
          <a:p>
            <a:pPr algn="ctr">
              <a:buNone/>
            </a:pPr>
            <a:r>
              <a:rPr lang="en-US" sz="3600" b="1" i="0" dirty="0">
                <a:solidFill>
                  <a:srgbClr val="333333"/>
                </a:solidFill>
                <a:effectLst/>
                <a:latin typeface="Roboto Slab" panose="020F0502020204030204" pitchFamily="2" charset="0"/>
              </a:rPr>
              <a:t>Public comment requests will be accepted up until 3PM on the day of the designated GO Team meetings.  </a:t>
            </a:r>
          </a:p>
          <a:p>
            <a:pPr algn="ctr">
              <a:buNone/>
            </a:pPr>
            <a:endParaRPr lang="en-US" sz="3600" b="0" i="0" dirty="0">
              <a:solidFill>
                <a:srgbClr val="333333"/>
              </a:solidFill>
              <a:effectLst/>
              <a:latin typeface="Roboto Slab" panose="020F0502020204030204" pitchFamily="2" charset="0"/>
            </a:endParaRPr>
          </a:p>
          <a:p>
            <a:pPr algn="ctr">
              <a:buNone/>
            </a:pPr>
            <a:r>
              <a:rPr lang="en-US" sz="3600" b="1" i="0" dirty="0">
                <a:solidFill>
                  <a:srgbClr val="333333"/>
                </a:solidFill>
                <a:effectLst/>
                <a:latin typeface="Roboto Slab" panose="020F0502020204030204" pitchFamily="2" charset="0"/>
              </a:rPr>
              <a:t>Public comments will occur during a 20-minute period at the end of designated GO Team meetings.</a:t>
            </a:r>
          </a:p>
          <a:p>
            <a:pPr algn="ctr">
              <a:buNone/>
            </a:pPr>
            <a:endParaRPr lang="en-US" sz="3600" b="0" i="0" dirty="0">
              <a:solidFill>
                <a:srgbClr val="333333"/>
              </a:solidFill>
              <a:effectLst/>
              <a:latin typeface="Roboto Slab" panose="020F0502020204030204" pitchFamily="2" charset="0"/>
            </a:endParaRPr>
          </a:p>
          <a:p>
            <a:pPr algn="ctr">
              <a:buNone/>
            </a:pPr>
            <a:r>
              <a:rPr lang="en-US" sz="3600" b="1" i="0" dirty="0">
                <a:solidFill>
                  <a:srgbClr val="333333"/>
                </a:solidFill>
                <a:effectLst/>
                <a:latin typeface="Roboto Slab" panose="020F0502020204030204" pitchFamily="2" charset="0"/>
              </a:rPr>
              <a:t>Each commenter will have 2 minutes for their comment.  </a:t>
            </a:r>
          </a:p>
          <a:p>
            <a:pPr algn="ctr">
              <a:buNone/>
            </a:pPr>
            <a:endParaRPr lang="en-US" sz="3600" b="0" i="0" dirty="0">
              <a:solidFill>
                <a:srgbClr val="333333"/>
              </a:solidFill>
              <a:effectLst/>
              <a:latin typeface="Roboto Slab" panose="020F0502020204030204" pitchFamily="2" charset="0"/>
            </a:endParaRPr>
          </a:p>
          <a:p>
            <a:pPr algn="ctr">
              <a:buNone/>
            </a:pPr>
            <a:r>
              <a:rPr lang="en-US" sz="3600" b="1" i="0" dirty="0">
                <a:solidFill>
                  <a:srgbClr val="333333"/>
                </a:solidFill>
                <a:effectLst/>
                <a:latin typeface="Roboto Slab" panose="020F0502020204030204" pitchFamily="2" charset="0"/>
              </a:rPr>
              <a:t>Please use the link below to submit your comments.</a:t>
            </a:r>
            <a:endParaRPr lang="en-US" sz="3600" b="0" i="0" dirty="0">
              <a:solidFill>
                <a:srgbClr val="333333"/>
              </a:solidFill>
              <a:effectLst/>
              <a:latin typeface="Roboto Slab" panose="020F0502020204030204" pitchFamily="2" charset="0"/>
            </a:endParaRPr>
          </a:p>
        </p:txBody>
      </p:sp>
    </p:spTree>
    <p:extLst>
      <p:ext uri="{BB962C8B-B14F-4D97-AF65-F5344CB8AC3E}">
        <p14:creationId xmlns:p14="http://schemas.microsoft.com/office/powerpoint/2010/main" val="318887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9A1B-B283-8BDC-246C-4F146FBCDE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7A5C0-1898-616A-B51D-835F9B70D414}"/>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84997280-6C1D-D6DE-4BE3-D83D8805F82A}"/>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A3484E0-71B2-1D59-D8BD-1937F455892C}"/>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B72CAEC-939A-E25B-A27C-E9F175C91546}"/>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072E2F5-792A-AD6C-7486-7501D44C472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E010D718-0AA7-A09A-D05F-A11B4433447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B3BF559D-98C0-87CF-BE0D-46050211B9C3}"/>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62CAADA1-A3D8-6A7A-2B25-481B118B82F5}"/>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A4D51754-742C-A767-A78C-35AEA6584B59}"/>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D6769F2-1CF0-65E4-08B0-D6C87B3ED2D4}"/>
              </a:ext>
            </a:extLst>
          </p:cNvPr>
          <p:cNvSpPr txBox="1"/>
          <p:nvPr/>
        </p:nvSpPr>
        <p:spPr>
          <a:xfrm>
            <a:off x="2346369" y="4421396"/>
            <a:ext cx="4154978" cy="1666034"/>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a:t>
            </a:r>
          </a:p>
          <a:p>
            <a:pPr marL="0" lvl="0" indent="0" algn="l">
              <a:lnSpc>
                <a:spcPts val="6399"/>
              </a:lnSpc>
            </a:pPr>
            <a:r>
              <a:rPr lang="en-US" sz="6399" b="1" spc="-63" dirty="0">
                <a:solidFill>
                  <a:srgbClr val="1D1D1B"/>
                </a:solidFill>
                <a:latin typeface="Poppins Bold"/>
                <a:ea typeface="Poppins Bold"/>
                <a:cs typeface="Poppins Bold"/>
                <a:sym typeface="Poppins Bold"/>
              </a:rPr>
              <a:t>Calendar</a:t>
            </a:r>
          </a:p>
        </p:txBody>
      </p:sp>
      <p:sp>
        <p:nvSpPr>
          <p:cNvPr id="12" name="TextBox 11">
            <a:extLst>
              <a:ext uri="{FF2B5EF4-FFF2-40B4-BE49-F238E27FC236}">
                <a16:creationId xmlns:a16="http://schemas.microsoft.com/office/drawing/2014/main" id="{AD846097-FA0F-1FBB-EE94-62103874ADCF}"/>
              </a:ext>
            </a:extLst>
          </p:cNvPr>
          <p:cNvSpPr txBox="1"/>
          <p:nvPr/>
        </p:nvSpPr>
        <p:spPr>
          <a:xfrm>
            <a:off x="8204670" y="2433617"/>
            <a:ext cx="9269476" cy="6463308"/>
          </a:xfrm>
          <a:prstGeom prst="rect">
            <a:avLst/>
          </a:prstGeom>
          <a:noFill/>
        </p:spPr>
        <p:txBody>
          <a:bodyPr wrap="square" rtlCol="0">
            <a:spAutoFit/>
          </a:bodyPr>
          <a:lstStyle/>
          <a:p>
            <a:pPr marL="571500" lvl="0" indent="-571500">
              <a:spcAft>
                <a:spcPts val="1200"/>
              </a:spcAft>
              <a:buClr>
                <a:schemeClr val="accent1"/>
              </a:buClr>
              <a:buSzPct val="110000"/>
              <a:buFont typeface="Arial" panose="020B0604020202020204" pitchFamily="34" charset="0"/>
              <a:buChar char="•"/>
            </a:pPr>
            <a:r>
              <a:rPr lang="en-US" sz="3400" dirty="0"/>
              <a:t>Hold </a:t>
            </a:r>
            <a:r>
              <a:rPr lang="en-US" sz="3400" b="1" dirty="0"/>
              <a:t>at least six</a:t>
            </a:r>
            <a:r>
              <a:rPr lang="en-US" sz="3400" dirty="0"/>
              <a:t> (6) business meetings this school year </a:t>
            </a:r>
            <a:r>
              <a:rPr lang="en-US" sz="3400" i="1" dirty="0">
                <a:solidFill>
                  <a:schemeClr val="accent5"/>
                </a:solidFill>
              </a:rPr>
              <a:t>(this meeting plus at least 6 more)</a:t>
            </a:r>
            <a:r>
              <a:rPr lang="en-US" sz="3400" dirty="0"/>
              <a:t>; </a:t>
            </a:r>
          </a:p>
          <a:p>
            <a:pPr marL="571500" lvl="0" indent="-571500">
              <a:spcAft>
                <a:spcPts val="1200"/>
              </a:spcAft>
              <a:buClr>
                <a:schemeClr val="accent1"/>
              </a:buClr>
              <a:buSzPct val="110000"/>
              <a:buFont typeface="Arial" panose="020B0604020202020204" pitchFamily="34" charset="0"/>
              <a:buChar char="•"/>
            </a:pPr>
            <a:r>
              <a:rPr lang="en-US" sz="3400" b="1" dirty="0"/>
              <a:t>At least four</a:t>
            </a:r>
            <a:r>
              <a:rPr lang="en-US" sz="3400" dirty="0"/>
              <a:t> (4) of the meetings must permit time for Public Comment;</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cannot</a:t>
            </a:r>
            <a:r>
              <a:rPr lang="en-US" sz="3400" dirty="0"/>
              <a:t> be held during the instructional school day;</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must</a:t>
            </a:r>
            <a:r>
              <a:rPr lang="en-US" sz="3400" dirty="0"/>
              <a:t> be live-streamed and recorded; and </a:t>
            </a:r>
          </a:p>
          <a:p>
            <a:pPr marL="571500" lvl="0" indent="-571500">
              <a:spcAft>
                <a:spcPts val="1200"/>
              </a:spcAft>
              <a:buClr>
                <a:schemeClr val="accent1"/>
              </a:buClr>
              <a:buSzPct val="110000"/>
              <a:buFont typeface="Arial" panose="020B0604020202020204" pitchFamily="34" charset="0"/>
              <a:buChar char="•"/>
            </a:pPr>
            <a:r>
              <a:rPr lang="en-US" sz="3400" dirty="0"/>
              <a:t>Meeting locations for hybrid meetings must be places which can accommodate the public </a:t>
            </a:r>
            <a:r>
              <a:rPr lang="en-US" sz="3400" i="1" dirty="0">
                <a:solidFill>
                  <a:schemeClr val="accent5"/>
                </a:solidFill>
              </a:rPr>
              <a:t>(i.e. – not a conference room)</a:t>
            </a:r>
            <a:r>
              <a:rPr lang="en-US" sz="3400" dirty="0"/>
              <a:t>. </a:t>
            </a:r>
          </a:p>
        </p:txBody>
      </p:sp>
      <p:sp>
        <p:nvSpPr>
          <p:cNvPr id="13" name="TextBox 8">
            <a:extLst>
              <a:ext uri="{FF2B5EF4-FFF2-40B4-BE49-F238E27FC236}">
                <a16:creationId xmlns:a16="http://schemas.microsoft.com/office/drawing/2014/main" id="{F08BB491-59E2-60D7-9CA8-B1D46944BF8E}"/>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extLst>
      <p:ext uri="{BB962C8B-B14F-4D97-AF65-F5344CB8AC3E}">
        <p14:creationId xmlns:p14="http://schemas.microsoft.com/office/powerpoint/2010/main" val="169038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E5-62C3-9E41-C554-13B6D0988D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5E623E-A521-3A66-8532-10CA2B721F0F}"/>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C9A0FF21-1995-33F3-33F2-032B5B04119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4D60B2B-BB1C-4484-3C94-5818A862FF39}"/>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BE4D161-3DDC-DCCA-9C8F-BF5340137DA2}"/>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82075003-F101-75C1-BEFD-64CEBB5D48CC}"/>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D4F89A8-DE34-45F1-7A82-E90F3131D748}"/>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BEF5C78-6078-0AEB-A682-EC72B8315C2C}"/>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0BE8A600-4FA4-CA81-2723-7874ADB8A28B}"/>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CA0276C5-483F-FEF6-CE17-36C375DA946F}"/>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354F433-240A-3CA0-5DBC-D11676576D36}"/>
              </a:ext>
            </a:extLst>
          </p:cNvPr>
          <p:cNvSpPr txBox="1"/>
          <p:nvPr/>
        </p:nvSpPr>
        <p:spPr>
          <a:xfrm>
            <a:off x="1173412" y="3613736"/>
            <a:ext cx="4677548" cy="2422202"/>
          </a:xfrm>
          <a:prstGeom prst="rect">
            <a:avLst/>
          </a:prstGeom>
        </p:spPr>
        <p:txBody>
          <a:bodyPr wrap="square" lIns="0" tIns="0" rIns="0" bIns="0" rtlCol="0" anchor="t">
            <a:spAutoFit/>
          </a:bodyPr>
          <a:lstStyle/>
          <a:p>
            <a:pPr marL="0" lvl="0" indent="0" algn="ctr">
              <a:lnSpc>
                <a:spcPts val="6399"/>
              </a:lnSpc>
            </a:pPr>
            <a:r>
              <a:rPr lang="en-US" sz="4600" b="1" spc="-63" dirty="0">
                <a:solidFill>
                  <a:srgbClr val="1D1D1B"/>
                </a:solidFill>
                <a:latin typeface="Poppins Bold"/>
                <a:ea typeface="Poppins Bold"/>
                <a:cs typeface="Poppins Bold"/>
                <a:sym typeface="Poppins Bold"/>
              </a:rPr>
              <a:t>Meeting Calendar Considerations</a:t>
            </a:r>
          </a:p>
        </p:txBody>
      </p:sp>
      <p:sp>
        <p:nvSpPr>
          <p:cNvPr id="12" name="TextBox 11">
            <a:extLst>
              <a:ext uri="{FF2B5EF4-FFF2-40B4-BE49-F238E27FC236}">
                <a16:creationId xmlns:a16="http://schemas.microsoft.com/office/drawing/2014/main" id="{86920C78-2449-84CA-CFFA-141E87215DE2}"/>
              </a:ext>
            </a:extLst>
          </p:cNvPr>
          <p:cNvSpPr txBox="1"/>
          <p:nvPr/>
        </p:nvSpPr>
        <p:spPr>
          <a:xfrm>
            <a:off x="6687275" y="694857"/>
            <a:ext cx="9255947" cy="674030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u="sng" dirty="0"/>
              <a:t>Hold at least 3 business meetings per semester</a:t>
            </a:r>
            <a:r>
              <a:rPr lang="en-US" sz="2800" dirty="0"/>
              <a:t>: This will ensure your GO Team has sufficient time to complete its business</a:t>
            </a:r>
          </a:p>
          <a:p>
            <a:pPr marL="342900" indent="-342900">
              <a:spcAft>
                <a:spcPts val="1200"/>
              </a:spcAft>
              <a:buFont typeface="Arial" panose="020B0604020202020204" pitchFamily="34" charset="0"/>
              <a:buChar char="•"/>
            </a:pPr>
            <a:r>
              <a:rPr lang="en-US" sz="2800" b="1" u="sng" dirty="0"/>
              <a:t>Fall Semester 2025</a:t>
            </a:r>
            <a:r>
              <a:rPr lang="en-US" sz="2800" dirty="0"/>
              <a:t>: Your GO Team will be developing its 2025-2030 Strategic Plan to align with the District’s new strategic plan; allow enough time to complete this work</a:t>
            </a:r>
          </a:p>
          <a:p>
            <a:pPr marL="342900" indent="-342900">
              <a:spcAft>
                <a:spcPts val="1200"/>
              </a:spcAft>
              <a:buFont typeface="Arial" panose="020B0604020202020204" pitchFamily="34" charset="0"/>
              <a:buChar char="•"/>
            </a:pPr>
            <a:r>
              <a:rPr lang="en-US" sz="2800" b="1" u="sng" dirty="0"/>
              <a:t>Budget Meetings</a:t>
            </a:r>
            <a:r>
              <a:rPr lang="en-US" sz="2800" dirty="0"/>
              <a:t>:</a:t>
            </a:r>
          </a:p>
          <a:p>
            <a:pPr marL="800100" lvl="1" indent="-342900">
              <a:buFont typeface="Arial" panose="020B0604020202020204" pitchFamily="34" charset="0"/>
              <a:buChar char="•"/>
            </a:pPr>
            <a:r>
              <a:rPr lang="en-US" sz="2800" u="sng" dirty="0"/>
              <a:t>Allocation Meeting</a:t>
            </a:r>
            <a:r>
              <a:rPr lang="en-US" sz="2800" dirty="0"/>
              <a:t>: Late January</a:t>
            </a:r>
          </a:p>
          <a:p>
            <a:pPr marL="800100" lvl="1" indent="-342900">
              <a:buFont typeface="Arial" panose="020B0604020202020204" pitchFamily="34" charset="0"/>
              <a:buChar char="•"/>
            </a:pPr>
            <a:r>
              <a:rPr lang="en-US" sz="2800" u="sng" dirty="0"/>
              <a:t>Draft Feedback Meeting</a:t>
            </a:r>
            <a:r>
              <a:rPr lang="en-US" sz="2800" dirty="0"/>
              <a:t>: Early February – before February break</a:t>
            </a:r>
          </a:p>
          <a:p>
            <a:pPr marL="800100" lvl="1" indent="-342900">
              <a:spcAft>
                <a:spcPts val="1200"/>
              </a:spcAft>
              <a:buFont typeface="Arial" panose="020B0604020202020204" pitchFamily="34" charset="0"/>
              <a:buChar char="•"/>
            </a:pPr>
            <a:r>
              <a:rPr lang="en-US" sz="2800" u="sng" dirty="0"/>
              <a:t>Finalization Meeting</a:t>
            </a:r>
            <a:r>
              <a:rPr lang="en-US" sz="2800" dirty="0"/>
              <a:t>: Early March – after staffing conferences</a:t>
            </a:r>
          </a:p>
          <a:p>
            <a:pPr marL="342900" indent="-342900">
              <a:spcAft>
                <a:spcPts val="1200"/>
              </a:spcAft>
              <a:buFont typeface="Arial" panose="020B0604020202020204" pitchFamily="34" charset="0"/>
              <a:buChar char="•"/>
            </a:pPr>
            <a:r>
              <a:rPr lang="en-US" sz="2800" b="1" u="sng" dirty="0"/>
              <a:t>Public Comment</a:t>
            </a:r>
            <a:r>
              <a:rPr lang="en-US" sz="2800" b="1" dirty="0"/>
              <a:t>: </a:t>
            </a:r>
            <a:r>
              <a:rPr lang="en-US" sz="2800" dirty="0"/>
              <a:t>Select</a:t>
            </a:r>
            <a:r>
              <a:rPr lang="en-US" sz="2800" b="1" dirty="0"/>
              <a:t> </a:t>
            </a:r>
            <a:r>
              <a:rPr lang="en-US" sz="2800" dirty="0"/>
              <a:t>at least </a:t>
            </a:r>
            <a:r>
              <a:rPr lang="en-US" sz="2800" b="1" dirty="0"/>
              <a:t>four (4)</a:t>
            </a:r>
            <a:r>
              <a:rPr lang="en-US" sz="2800" dirty="0"/>
              <a:t> of meetings that will allow time for public comment.</a:t>
            </a:r>
            <a:endParaRPr lang="en-US" sz="2800" b="1" dirty="0"/>
          </a:p>
        </p:txBody>
      </p:sp>
      <p:sp>
        <p:nvSpPr>
          <p:cNvPr id="13" name="TextBox 8">
            <a:extLst>
              <a:ext uri="{FF2B5EF4-FFF2-40B4-BE49-F238E27FC236}">
                <a16:creationId xmlns:a16="http://schemas.microsoft.com/office/drawing/2014/main" id="{0F15ADF2-178A-3FA4-4BF3-0168EAEF7075}"/>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Meeting Calendar</a:t>
            </a:r>
          </a:p>
        </p:txBody>
      </p:sp>
    </p:spTree>
    <p:extLst>
      <p:ext uri="{BB962C8B-B14F-4D97-AF65-F5344CB8AC3E}">
        <p14:creationId xmlns:p14="http://schemas.microsoft.com/office/powerpoint/2010/main" val="16269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8F5463C-8712-51EE-52F5-2248A8DC6826}"/>
              </a:ext>
            </a:extLst>
          </p:cNvPr>
          <p:cNvSpPr txBox="1"/>
          <p:nvPr/>
        </p:nvSpPr>
        <p:spPr>
          <a:xfrm>
            <a:off x="11972053" y="1866900"/>
            <a:ext cx="6248400"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Agenda</a:t>
            </a:r>
          </a:p>
        </p:txBody>
      </p:sp>
      <p:sp>
        <p:nvSpPr>
          <p:cNvPr id="7" name="TextBox 6">
            <a:extLst>
              <a:ext uri="{FF2B5EF4-FFF2-40B4-BE49-F238E27FC236}">
                <a16:creationId xmlns:a16="http://schemas.microsoft.com/office/drawing/2014/main" id="{8053FB7F-406E-B8D1-8057-2108E3909624}"/>
              </a:ext>
            </a:extLst>
          </p:cNvPr>
          <p:cNvSpPr txBox="1"/>
          <p:nvPr/>
        </p:nvSpPr>
        <p:spPr>
          <a:xfrm>
            <a:off x="4068052" y="297779"/>
            <a:ext cx="7391400" cy="9957341"/>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Leveling &amp; FY26 Budget Adjustment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Upcoming Events for Scott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A052-CB8F-1C95-72AB-137E5985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3B1405-D13A-2D36-96A3-A6FE607C6D9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FABB02F8-B17F-C576-CC62-169CABAD968D}"/>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3E7EA11-ECCB-4D2A-197F-8D9D8C56F6EA}"/>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09604AA2-B35A-E511-23BC-5555E1CA7F0C}"/>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31F6B014-1421-A56A-7952-010917418232}"/>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7A9B5DAC-1E6A-5CB7-6AF1-4AAAC031B0CA}"/>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F2A978EB-1051-8ABC-77E8-BFFCC0AEFD6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7932EAC-EBF8-36A3-3BB8-4CFE3D26F09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513C88DD-3FAA-651C-AD54-AF360E1F1B6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F42317D8-42A3-7228-35B9-DF4AA9079E7A}"/>
              </a:ext>
            </a:extLst>
          </p:cNvPr>
          <p:cNvSpPr txBox="1"/>
          <p:nvPr/>
        </p:nvSpPr>
        <p:spPr>
          <a:xfrm>
            <a:off x="2147479" y="3941233"/>
            <a:ext cx="4816431" cy="2626360"/>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 </a:t>
            </a:r>
          </a:p>
          <a:p>
            <a:pPr marL="0" lvl="0" indent="0" algn="l">
              <a:lnSpc>
                <a:spcPts val="6399"/>
              </a:lnSpc>
            </a:pPr>
            <a:r>
              <a:rPr lang="en-US" sz="6399" b="1" spc="-63" dirty="0">
                <a:solidFill>
                  <a:srgbClr val="1D1D1B"/>
                </a:solidFill>
                <a:latin typeface="Poppins Bold"/>
                <a:ea typeface="Poppins Bold"/>
                <a:cs typeface="Poppins Bold"/>
                <a:sym typeface="Poppins Bold"/>
              </a:rPr>
              <a:t>Norms</a:t>
            </a:r>
          </a:p>
          <a:p>
            <a:pPr marL="0" lvl="0" indent="0" algn="l"/>
            <a:r>
              <a:rPr lang="en-US" sz="3200" spc="-63" dirty="0">
                <a:solidFill>
                  <a:srgbClr val="1D1D1B"/>
                </a:solidFill>
                <a:latin typeface="Poppins" panose="00000500000000000000" pitchFamily="2" charset="0"/>
                <a:ea typeface="Poppins Bold"/>
                <a:cs typeface="Poppins" panose="00000500000000000000" pitchFamily="2" charset="0"/>
                <a:sym typeface="Poppins Bold"/>
              </a:rPr>
              <a:t>The GO Team may change these norms.</a:t>
            </a:r>
            <a:r>
              <a:rPr lang="en-US" sz="3200"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6AA6CD54-DE34-659A-410D-26A0F5BFF9B7}"/>
              </a:ext>
            </a:extLst>
          </p:cNvPr>
          <p:cNvSpPr txBox="1"/>
          <p:nvPr/>
        </p:nvSpPr>
        <p:spPr>
          <a:xfrm>
            <a:off x="8204670" y="2433617"/>
            <a:ext cx="9269476" cy="6170920"/>
          </a:xfrm>
          <a:prstGeom prst="rect">
            <a:avLst/>
          </a:prstGeom>
          <a:noFill/>
        </p:spPr>
        <p:txBody>
          <a:bodyPr wrap="square" rtlCol="0">
            <a:spAutoFit/>
          </a:bodyPr>
          <a:lstStyle/>
          <a:p>
            <a:pPr marL="457200" lvl="0" indent="-457200">
              <a:spcAft>
                <a:spcPts val="600"/>
              </a:spcAft>
              <a:buClr>
                <a:schemeClr val="accent1"/>
              </a:buClr>
              <a:buSzPct val="110000"/>
              <a:buFont typeface="Arial" panose="020B0604020202020204" pitchFamily="34" charset="0"/>
              <a:buChar char="•"/>
            </a:pPr>
            <a:r>
              <a:rPr lang="en-US" sz="3000" dirty="0"/>
              <a:t>This is a meeting of the GO Team. Only members of the team may participate in the discussion. Any members of the public present are here to quietly observe.</a:t>
            </a:r>
          </a:p>
          <a:p>
            <a:pPr marL="457200" lvl="0" indent="-457200">
              <a:spcAft>
                <a:spcPts val="600"/>
              </a:spcAft>
              <a:buClr>
                <a:schemeClr val="accent1"/>
              </a:buClr>
              <a:buSzPct val="110000"/>
              <a:buFont typeface="Arial" panose="020B0604020202020204" pitchFamily="34" charset="0"/>
              <a:buChar char="•"/>
            </a:pPr>
            <a:r>
              <a:rPr lang="en-US" sz="3000" dirty="0"/>
              <a:t>We will be fully present.</a:t>
            </a:r>
          </a:p>
          <a:p>
            <a:pPr marL="457200" lvl="0" indent="-457200">
              <a:spcAft>
                <a:spcPts val="600"/>
              </a:spcAft>
              <a:buClr>
                <a:schemeClr val="accent1"/>
              </a:buClr>
              <a:buSzPct val="110000"/>
              <a:buFont typeface="Arial" panose="020B0604020202020204" pitchFamily="34" charset="0"/>
              <a:buChar char="•"/>
            </a:pPr>
            <a:r>
              <a:rPr lang="en-US" sz="3000" dirty="0"/>
              <a:t>We will follow the agenda as noticed to the public and stay on task.</a:t>
            </a:r>
          </a:p>
          <a:p>
            <a:pPr marL="457200" lvl="0" indent="-457200">
              <a:spcAft>
                <a:spcPts val="600"/>
              </a:spcAft>
              <a:buClr>
                <a:schemeClr val="accent1"/>
              </a:buClr>
              <a:buSzPct val="110000"/>
              <a:buFont typeface="Arial" panose="020B0604020202020204" pitchFamily="34" charset="0"/>
              <a:buChar char="•"/>
            </a:pPr>
            <a:r>
              <a:rPr lang="en-US" sz="3000" dirty="0"/>
              <a:t>We will be respectful of each other at all times.</a:t>
            </a:r>
          </a:p>
          <a:p>
            <a:pPr marL="457200" lvl="0" indent="-457200">
              <a:spcAft>
                <a:spcPts val="600"/>
              </a:spcAft>
              <a:buClr>
                <a:schemeClr val="accent1"/>
              </a:buClr>
              <a:buSzPct val="110000"/>
              <a:buFont typeface="Arial" panose="020B0604020202020204" pitchFamily="34" charset="0"/>
              <a:buChar char="•"/>
            </a:pPr>
            <a:r>
              <a:rPr lang="en-US" sz="3000" dirty="0"/>
              <a:t>We will be open-minded.</a:t>
            </a:r>
          </a:p>
          <a:p>
            <a:pPr marL="457200" lvl="0" indent="-457200">
              <a:spcAft>
                <a:spcPts val="600"/>
              </a:spcAft>
              <a:buClr>
                <a:schemeClr val="accent1"/>
              </a:buClr>
              <a:buSzPct val="110000"/>
              <a:buFont typeface="Arial" panose="020B0604020202020204" pitchFamily="34" charset="0"/>
              <a:buChar char="•"/>
            </a:pPr>
            <a:r>
              <a:rPr lang="en-US" sz="3000" dirty="0"/>
              <a:t>We invite and welcome contributions of every member and listen to each other.</a:t>
            </a:r>
          </a:p>
          <a:p>
            <a:pPr marL="457200" lvl="0" indent="-457200">
              <a:spcAft>
                <a:spcPts val="600"/>
              </a:spcAft>
              <a:buClr>
                <a:schemeClr val="accent1"/>
              </a:buClr>
              <a:buSzPct val="110000"/>
              <a:buFont typeface="Arial" panose="020B0604020202020204" pitchFamily="34" charset="0"/>
              <a:buChar char="•"/>
            </a:pPr>
            <a:r>
              <a:rPr lang="en-US" sz="3000" dirty="0"/>
              <a:t>We will respect all ideas and assume good intentions.</a:t>
            </a:r>
          </a:p>
          <a:p>
            <a:pPr marL="457200" lvl="0" indent="-457200">
              <a:spcAft>
                <a:spcPts val="600"/>
              </a:spcAft>
              <a:buClr>
                <a:schemeClr val="accent1"/>
              </a:buClr>
              <a:buSzPct val="110000"/>
              <a:buFont typeface="Arial" panose="020B0604020202020204" pitchFamily="34" charset="0"/>
              <a:buChar char="•"/>
            </a:pPr>
            <a:r>
              <a:rPr lang="en-US" sz="3000" dirty="0"/>
              <a:t>We will approach differences of opinion with curiosity.</a:t>
            </a:r>
          </a:p>
        </p:txBody>
      </p:sp>
      <p:sp>
        <p:nvSpPr>
          <p:cNvPr id="13" name="TextBox 8">
            <a:extLst>
              <a:ext uri="{FF2B5EF4-FFF2-40B4-BE49-F238E27FC236}">
                <a16:creationId xmlns:a16="http://schemas.microsoft.com/office/drawing/2014/main" id="{DA8711B1-C576-4903-E89C-07D7D54ED568}"/>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Initial Norms</a:t>
            </a:r>
          </a:p>
        </p:txBody>
      </p:sp>
      <p:sp>
        <p:nvSpPr>
          <p:cNvPr id="14" name="TextBox 8">
            <a:extLst>
              <a:ext uri="{FF2B5EF4-FFF2-40B4-BE49-F238E27FC236}">
                <a16:creationId xmlns:a16="http://schemas.microsoft.com/office/drawing/2014/main" id="{1D229321-1F41-22E6-F20D-5471452FA2F6}"/>
              </a:ext>
            </a:extLst>
          </p:cNvPr>
          <p:cNvSpPr txBox="1"/>
          <p:nvPr/>
        </p:nvSpPr>
        <p:spPr>
          <a:xfrm>
            <a:off x="1494708" y="7374526"/>
            <a:ext cx="5858301"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 meeting norms.</a:t>
            </a:r>
          </a:p>
        </p:txBody>
      </p:sp>
    </p:spTree>
    <p:extLst>
      <p:ext uri="{BB962C8B-B14F-4D97-AF65-F5344CB8AC3E}">
        <p14:creationId xmlns:p14="http://schemas.microsoft.com/office/powerpoint/2010/main" val="53498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9686661" y="2587465"/>
            <a:ext cx="6617311" cy="5170847"/>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p:cNvGrpSpPr/>
          <p:nvPr/>
        </p:nvGrpSpPr>
        <p:grpSpPr>
          <a:xfrm>
            <a:off x="9144000" y="2219973"/>
            <a:ext cx="6895741" cy="5224908"/>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7465-D03A-39A2-BD27-4B3280230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FEA4CF-43EC-00F4-2572-32502B47AA2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99410A5-14F0-D727-EB7F-466C384C321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E260B06-FF81-80E7-D7DF-DE85F863810F}"/>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FA9494A-F1B8-AFCC-679B-CCB0A7B996DA}"/>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008BC58-3654-8DCB-6A19-B02C7908E5CF}"/>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28A51586-8177-92D1-945A-70B97FE7414E}"/>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2FC452E-31E2-109B-1AFB-06C3A3E9E4B5}"/>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22D032B6-4267-F7E5-4C4F-70BAE7849957}"/>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9B17C268-8EB7-B7DD-8BD6-FAAB5979D4FA}"/>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0F848B40-40F8-7667-C805-53D8F55E560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720C5E3F-9860-BC6A-0FF9-20DC2408EB69}"/>
              </a:ext>
            </a:extLst>
          </p:cNvPr>
          <p:cNvSpPr txBox="1"/>
          <p:nvPr/>
        </p:nvSpPr>
        <p:spPr>
          <a:xfrm>
            <a:off x="7924800" y="1807315"/>
            <a:ext cx="9144000" cy="6894195"/>
          </a:xfrm>
          <a:prstGeom prst="rect">
            <a:avLst/>
          </a:prstGeom>
          <a:noFill/>
        </p:spPr>
        <p:txBody>
          <a:bodyPr wrap="square">
            <a:spAutoFit/>
          </a:bodyPr>
          <a:lstStyle/>
          <a:p>
            <a:pPr algn="ctr" rtl="0">
              <a:buNone/>
            </a:pPr>
            <a:r>
              <a:rPr lang="en-US" sz="5400" b="1" i="0" u="none" strike="noStrike" dirty="0">
                <a:solidFill>
                  <a:schemeClr val="accent1"/>
                </a:solidFill>
                <a:effectLst/>
                <a:latin typeface="Poppins" panose="00000500000000000000" pitchFamily="2" charset="0"/>
              </a:rPr>
              <a:t>Why We’re Here</a:t>
            </a:r>
            <a:endParaRPr lang="en-US" sz="5400" dirty="0">
              <a:solidFill>
                <a:schemeClr val="accent1"/>
              </a:solidFill>
              <a:effectLst/>
            </a:endParaRPr>
          </a:p>
          <a:p>
            <a:pPr rtl="0">
              <a:buNone/>
            </a:pPr>
            <a:br>
              <a:rPr lang="en-US" dirty="0"/>
            </a:br>
            <a:r>
              <a:rPr lang="en-US" sz="3000" dirty="0"/>
              <a:t>GO Teams play a vital role in decision-making that impacts the school’s direction, priorities, and overall success.</a:t>
            </a:r>
          </a:p>
          <a:p>
            <a:pPr marL="457200" indent="-457200" rtl="0">
              <a:buFont typeface="Arial" panose="020B0604020202020204" pitchFamily="34" charset="0"/>
              <a:buChar char="•"/>
            </a:pPr>
            <a:r>
              <a:rPr lang="en-US" sz="3000" dirty="0"/>
              <a:t>Stakeholder engagement ensures that the decisions we make reflect the real needs and voices of the people our schools serve.</a:t>
            </a:r>
          </a:p>
          <a:p>
            <a:pPr marL="457200" indent="-457200" rtl="0">
              <a:buFont typeface="Arial" panose="020B0604020202020204" pitchFamily="34" charset="0"/>
              <a:buChar char="•"/>
            </a:pPr>
            <a:r>
              <a:rPr lang="en-US" sz="3000" dirty="0"/>
              <a:t>We’re stronger when we bring others into the work—when we listen, learn, and co-create with families, students, staff, and community members.</a:t>
            </a:r>
          </a:p>
          <a:p>
            <a:pPr algn="ctr" rtl="0">
              <a:buNone/>
            </a:pPr>
            <a:br>
              <a:rPr lang="en-US" sz="3000" dirty="0"/>
            </a:br>
            <a:r>
              <a:rPr lang="en-US" sz="4000" b="1" dirty="0">
                <a:solidFill>
                  <a:schemeClr val="accent1"/>
                </a:solidFill>
              </a:rPr>
              <a:t>Today our GO Team will</a:t>
            </a:r>
            <a:r>
              <a:rPr lang="en-US" sz="4000" dirty="0"/>
              <a:t>:</a:t>
            </a:r>
            <a:r>
              <a:rPr lang="en-US" sz="3000" dirty="0"/>
              <a:t> Brainstorm ways to involve our school’s key stakeholders in our work.</a:t>
            </a:r>
          </a:p>
        </p:txBody>
      </p:sp>
    </p:spTree>
    <p:extLst>
      <p:ext uri="{BB962C8B-B14F-4D97-AF65-F5344CB8AC3E}">
        <p14:creationId xmlns:p14="http://schemas.microsoft.com/office/powerpoint/2010/main" val="7269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B6F9-727F-7A56-E95C-19C0F7BB34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F71D-7AED-E1C1-92EC-80B76E538F77}"/>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1717619-EC3D-93CF-58F5-2438C798BB6B}"/>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0274427-C62C-0E86-1F86-D29154E46EE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B1FCD606-3A3A-99C6-D5A7-DC9441318487}"/>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72E73F2-BBFC-D7EB-2814-BCEB30BF8E9A}"/>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A76E1C5-0333-53F7-A681-547379722B11}"/>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07945BF4-E9EA-A937-F2CE-87F8FCBB69E2}"/>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B4E6245-E5AF-C5E6-C5CF-B3E8AF01F79A}"/>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CB8E90C-EA3A-E382-1720-4F2C221CCCA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B814235-77B5-B460-AA2F-D835B73E1AD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6C414CCC-FB80-F075-7F83-22ABF2C9398D}"/>
              </a:ext>
            </a:extLst>
          </p:cNvPr>
          <p:cNvSpPr txBox="1"/>
          <p:nvPr/>
        </p:nvSpPr>
        <p:spPr>
          <a:xfrm>
            <a:off x="8346379" y="1484923"/>
            <a:ext cx="9144000" cy="7755969"/>
          </a:xfrm>
          <a:prstGeom prst="rect">
            <a:avLst/>
          </a:prstGeom>
          <a:solidFill>
            <a:schemeClr val="bg1"/>
          </a:solidFill>
        </p:spPr>
        <p:txBody>
          <a:bodyPr wrap="square">
            <a:spAutoFit/>
          </a:bodyPr>
          <a:lstStyle/>
          <a:p>
            <a:pPr algn="ctr"/>
            <a:r>
              <a:rPr lang="en-US" sz="5400" b="1" dirty="0">
                <a:solidFill>
                  <a:schemeClr val="accent1"/>
                </a:solidFill>
              </a:rPr>
              <a:t>Here’s the challenge:</a:t>
            </a:r>
            <a:br>
              <a:rPr lang="en-US" sz="3200" dirty="0"/>
            </a:br>
            <a:endParaRPr lang="en-US" sz="3200" dirty="0"/>
          </a:p>
          <a:p>
            <a:r>
              <a:rPr lang="en-US" sz="2800" dirty="0"/>
              <a:t>We’re going to look at four groups—Families, Students, Staff, and Community.</a:t>
            </a:r>
          </a:p>
          <a:p>
            <a:endParaRPr lang="en-US" sz="2800" dirty="0"/>
          </a:p>
          <a:p>
            <a:r>
              <a:rPr lang="en-US" sz="2800" dirty="0"/>
              <a:t>For each group, we’ll ask and answer three questions:</a:t>
            </a:r>
          </a:p>
          <a:p>
            <a:endParaRPr lang="en-US" sz="2800" dirty="0"/>
          </a:p>
          <a:p>
            <a:pPr marL="514350" indent="-514350">
              <a:buFont typeface="+mj-lt"/>
              <a:buAutoNum type="arabicPeriod"/>
            </a:pPr>
            <a:r>
              <a:rPr lang="en-US" sz="2800" b="1" dirty="0"/>
              <a:t>INFORM</a:t>
            </a:r>
            <a:r>
              <a:rPr lang="en-US" sz="2800" dirty="0"/>
              <a:t> – What’s a fun or unexpected way to keep them in the loop?</a:t>
            </a:r>
          </a:p>
          <a:p>
            <a:pPr marL="514350" indent="-514350">
              <a:buFont typeface="+mj-lt"/>
              <a:buAutoNum type="arabicPeriod"/>
            </a:pPr>
            <a:r>
              <a:rPr lang="en-US" sz="2800" b="1" dirty="0"/>
              <a:t>INPUT</a:t>
            </a:r>
            <a:r>
              <a:rPr lang="en-US" sz="2800" dirty="0"/>
              <a:t> – What’s a meaningful way to get their ideas or feedback?</a:t>
            </a:r>
          </a:p>
          <a:p>
            <a:pPr marL="514350" indent="-514350">
              <a:buFont typeface="+mj-lt"/>
              <a:buAutoNum type="arabicPeriod"/>
            </a:pPr>
            <a:r>
              <a:rPr lang="en-US" sz="2800" b="1" dirty="0"/>
              <a:t>INVITE</a:t>
            </a:r>
            <a:r>
              <a:rPr lang="en-US" sz="2800" dirty="0"/>
              <a:t> – How can we bring them into the </a:t>
            </a:r>
            <a:r>
              <a:rPr lang="en-US" sz="2800" i="1" dirty="0"/>
              <a:t>work</a:t>
            </a:r>
            <a:r>
              <a:rPr lang="en-US" sz="2800" dirty="0"/>
              <a:t>, not just the audience?</a:t>
            </a:r>
          </a:p>
          <a:p>
            <a:endParaRPr lang="en-US" sz="2800" dirty="0"/>
          </a:p>
          <a:p>
            <a:r>
              <a:rPr lang="en-US" sz="2800" dirty="0"/>
              <a:t>Let’s get creative, specific, and push past the usual answers.</a:t>
            </a:r>
          </a:p>
          <a:p>
            <a:pPr algn="ctr" rtl="0">
              <a:buNone/>
            </a:pPr>
            <a:br>
              <a:rPr lang="en-US" sz="2400" dirty="0"/>
            </a:br>
            <a:endParaRPr lang="en-US" sz="2400" dirty="0"/>
          </a:p>
        </p:txBody>
      </p:sp>
    </p:spTree>
    <p:extLst>
      <p:ext uri="{BB962C8B-B14F-4D97-AF65-F5344CB8AC3E}">
        <p14:creationId xmlns:p14="http://schemas.microsoft.com/office/powerpoint/2010/main" val="319685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125-7240-E4A1-9F27-D4899CC17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030971-32DA-ED6C-4D7A-B15D68354ECF}"/>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402FCC0A-D055-CA8D-17D0-FF3759A8B7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3386FB90-780E-5297-2A23-CCEA940187F0}"/>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0365C092-F929-1C6E-EC75-871F6CE94A05}"/>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graphicFrame>
        <p:nvGraphicFramePr>
          <p:cNvPr id="7" name="Table 6">
            <a:extLst>
              <a:ext uri="{FF2B5EF4-FFF2-40B4-BE49-F238E27FC236}">
                <a16:creationId xmlns:a16="http://schemas.microsoft.com/office/drawing/2014/main" id="{9313AF73-0721-2A0A-5320-844DFB00BF7D}"/>
              </a:ext>
            </a:extLst>
          </p:cNvPr>
          <p:cNvGraphicFramePr>
            <a:graphicFrameLocks noGrp="1"/>
          </p:cNvGraphicFramePr>
          <p:nvPr>
            <p:extLst>
              <p:ext uri="{D42A27DB-BD31-4B8C-83A1-F6EECF244321}">
                <p14:modId xmlns:p14="http://schemas.microsoft.com/office/powerpoint/2010/main" val="3196334260"/>
              </p:ext>
            </p:extLst>
          </p:nvPr>
        </p:nvGraphicFramePr>
        <p:xfrm>
          <a:off x="1402689" y="1028700"/>
          <a:ext cx="15302510" cy="7937676"/>
        </p:xfrm>
        <a:graphic>
          <a:graphicData uri="http://schemas.openxmlformats.org/drawingml/2006/table">
            <a:tbl>
              <a:tblPr firstRow="1" bandRow="1">
                <a:tableStyleId>{F5AB1C69-6EDB-4FF4-983F-18BD219EF322}</a:tableStyleId>
              </a:tblPr>
              <a:tblGrid>
                <a:gridCol w="3060502">
                  <a:extLst>
                    <a:ext uri="{9D8B030D-6E8A-4147-A177-3AD203B41FA5}">
                      <a16:colId xmlns:a16="http://schemas.microsoft.com/office/drawing/2014/main" val="135618716"/>
                    </a:ext>
                  </a:extLst>
                </a:gridCol>
                <a:gridCol w="3060502">
                  <a:extLst>
                    <a:ext uri="{9D8B030D-6E8A-4147-A177-3AD203B41FA5}">
                      <a16:colId xmlns:a16="http://schemas.microsoft.com/office/drawing/2014/main" val="548026306"/>
                    </a:ext>
                  </a:extLst>
                </a:gridCol>
                <a:gridCol w="3060502">
                  <a:extLst>
                    <a:ext uri="{9D8B030D-6E8A-4147-A177-3AD203B41FA5}">
                      <a16:colId xmlns:a16="http://schemas.microsoft.com/office/drawing/2014/main" val="2070949559"/>
                    </a:ext>
                  </a:extLst>
                </a:gridCol>
                <a:gridCol w="3060502">
                  <a:extLst>
                    <a:ext uri="{9D8B030D-6E8A-4147-A177-3AD203B41FA5}">
                      <a16:colId xmlns:a16="http://schemas.microsoft.com/office/drawing/2014/main" val="3275725769"/>
                    </a:ext>
                  </a:extLst>
                </a:gridCol>
                <a:gridCol w="3060502">
                  <a:extLst>
                    <a:ext uri="{9D8B030D-6E8A-4147-A177-3AD203B41FA5}">
                      <a16:colId xmlns:a16="http://schemas.microsoft.com/office/drawing/2014/main" val="1273805097"/>
                    </a:ext>
                  </a:extLst>
                </a:gridCol>
              </a:tblGrid>
              <a:tr h="876837">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solidFill>
                            <a:schemeClr val="tx1"/>
                          </a:solidFill>
                        </a:rPr>
                        <a:t>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11719"/>
                  </a:ext>
                </a:extLst>
              </a:tr>
              <a:tr h="2353613">
                <a:tc>
                  <a:txBody>
                    <a:bodyPr/>
                    <a:lstStyle/>
                    <a:p>
                      <a:pPr algn="ctr"/>
                      <a:r>
                        <a:rPr lang="en-US" sz="2800" b="1" dirty="0">
                          <a:solidFill>
                            <a:schemeClr val="accent1"/>
                          </a:solidFill>
                        </a:rPr>
                        <a:t>INFORM</a:t>
                      </a:r>
                    </a:p>
                    <a:p>
                      <a:r>
                        <a:rPr lang="en-US" sz="2800" b="1" dirty="0"/>
                        <a:t>What’s a fun, unexpected way to keep them 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421187"/>
                  </a:ext>
                </a:extLst>
              </a:tr>
              <a:tr h="2353613">
                <a:tc>
                  <a:txBody>
                    <a:bodyPr/>
                    <a:lstStyle/>
                    <a:p>
                      <a:pPr algn="ctr"/>
                      <a:r>
                        <a:rPr lang="en-US" sz="2800" b="1" dirty="0">
                          <a:solidFill>
                            <a:schemeClr val="accent1"/>
                          </a:solidFill>
                        </a:rPr>
                        <a:t>INPUT</a:t>
                      </a:r>
                    </a:p>
                    <a:p>
                      <a:r>
                        <a:rPr lang="en-US" sz="2800" b="1" dirty="0"/>
                        <a:t>What’s a meaningful way to gather their ideas or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28399"/>
                  </a:ext>
                </a:extLst>
              </a:tr>
              <a:tr h="2353613">
                <a:tc>
                  <a:txBody>
                    <a:bodyPr/>
                    <a:lstStyle/>
                    <a:p>
                      <a:pPr algn="ctr"/>
                      <a:r>
                        <a:rPr lang="en-US" sz="2800" b="1" dirty="0">
                          <a:solidFill>
                            <a:schemeClr val="accent1"/>
                          </a:solidFill>
                        </a:rPr>
                        <a:t>INVITE</a:t>
                      </a:r>
                    </a:p>
                    <a:p>
                      <a:r>
                        <a:rPr lang="en-US" sz="2800" b="1" dirty="0"/>
                        <a:t>How can we bring them into the work, not just the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445039"/>
                  </a:ext>
                </a:extLst>
              </a:tr>
            </a:tbl>
          </a:graphicData>
        </a:graphic>
      </p:graphicFrame>
    </p:spTree>
    <p:extLst>
      <p:ext uri="{BB962C8B-B14F-4D97-AF65-F5344CB8AC3E}">
        <p14:creationId xmlns:p14="http://schemas.microsoft.com/office/powerpoint/2010/main" val="6408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Information Items</a:t>
            </a:r>
          </a:p>
        </p:txBody>
      </p:sp>
    </p:spTree>
    <p:extLst>
      <p:ext uri="{BB962C8B-B14F-4D97-AF65-F5344CB8AC3E}">
        <p14:creationId xmlns:p14="http://schemas.microsoft.com/office/powerpoint/2010/main" val="40414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A4D2-6F34-6BFF-5B0E-80380739D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BF9FB-DE76-2078-B4F5-9E9006C2C22B}"/>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DF4A8FF4-6E38-7497-7DDE-6EFE3BF5E9CE}"/>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3E96C92-E9FD-4342-7084-EC8D7D859B7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D45B1A3C-D953-C375-E23A-28ABA2FC3EB7}"/>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DF1D46B2-CDB8-C674-16E0-39D172C91CF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9D02C03-006F-D074-0881-2AF603419071}"/>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08DA88D2-5511-1CE6-A4C5-D03899C2D02F}"/>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96931055-61C3-4288-DCA1-3CD308E1CBC9}"/>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A71DBA92-4FA7-B63C-7047-E8BA44D8C36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F2AC761-40CE-48E1-87BF-673F2B502AC6}"/>
              </a:ext>
            </a:extLst>
          </p:cNvPr>
          <p:cNvSpPr txBox="1"/>
          <p:nvPr/>
        </p:nvSpPr>
        <p:spPr>
          <a:xfrm>
            <a:off x="10682686" y="4134509"/>
            <a:ext cx="606662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Principal’s</a:t>
            </a:r>
          </a:p>
          <a:p>
            <a:pPr marL="0" lvl="0" indent="0" algn="ctr">
              <a:lnSpc>
                <a:spcPts val="6399"/>
              </a:lnSpc>
            </a:pPr>
            <a:r>
              <a:rPr lang="en-US" sz="6399" b="1" spc="-63" dirty="0">
                <a:solidFill>
                  <a:srgbClr val="1D1D1B"/>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420108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90500"/>
            <a:ext cx="4462834" cy="100965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11855148" y="2857500"/>
            <a:ext cx="4607214" cy="4128246"/>
          </a:xfrm>
          <a:prstGeom prst="rect">
            <a:avLst/>
          </a:prstGeom>
        </p:spPr>
        <p:txBody>
          <a:bodyPr wrap="square" lIns="0" tIns="0" rIns="0" bIns="0" rtlCol="0" anchor="t">
            <a:spAutoFit/>
          </a:bodyPr>
          <a:lstStyle/>
          <a:p>
            <a:pPr marL="0" lvl="0" indent="0">
              <a:lnSpc>
                <a:spcPts val="6399"/>
              </a:lnSpc>
            </a:pPr>
            <a:r>
              <a:rPr lang="en-US" sz="6399" b="1" spc="-63" dirty="0">
                <a:solidFill>
                  <a:srgbClr val="1D1D1B"/>
                </a:solidFill>
                <a:latin typeface="Poppins Bold"/>
                <a:ea typeface="Poppins Bold"/>
                <a:cs typeface="Poppins Bold"/>
                <a:sym typeface="Poppins Bold"/>
              </a:rPr>
              <a:t>APS</a:t>
            </a:r>
          </a:p>
          <a:p>
            <a:pPr marL="0" lvl="0" indent="0">
              <a:lnSpc>
                <a:spcPts val="6399"/>
              </a:lnSpc>
            </a:pPr>
            <a:r>
              <a:rPr lang="en-US" sz="6399" b="1" spc="-63" dirty="0">
                <a:solidFill>
                  <a:srgbClr val="1D1D1B"/>
                </a:solidFill>
                <a:latin typeface="Poppins Bold"/>
                <a:ea typeface="Poppins Bold"/>
                <a:cs typeface="Poppins Bold"/>
                <a:sym typeface="Poppins Bold"/>
              </a:rPr>
              <a:t>Personal Electronic Device </a:t>
            </a:r>
          </a:p>
          <a:p>
            <a:pPr marL="0" lvl="0" indent="0">
              <a:lnSpc>
                <a:spcPts val="6399"/>
              </a:lnSpc>
            </a:pPr>
            <a:r>
              <a:rPr lang="en-US" sz="6399" b="1" spc="-63"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838200" y="2069220"/>
            <a:ext cx="9432902" cy="614856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4979" y="2406104"/>
            <a:ext cx="8619343" cy="52578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F23C5F5-9CE4-A783-A082-6972037E7D05}"/>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APS</a:t>
            </a:r>
          </a:p>
          <a:p>
            <a:pPr marL="0" lvl="0" indent="0" algn="ctr">
              <a:lnSpc>
                <a:spcPts val="6399"/>
              </a:lnSpc>
            </a:pPr>
            <a:r>
              <a:rPr lang="en-US" sz="6399" b="1" spc="-63" dirty="0">
                <a:solidFill>
                  <a:srgbClr val="1D1D1B"/>
                </a:solidFill>
                <a:latin typeface="Poppins Bold"/>
                <a:ea typeface="Poppins Bold"/>
                <a:cs typeface="Poppins Bold"/>
                <a:sym typeface="Poppins Bold"/>
              </a:rPr>
              <a:t>PED</a:t>
            </a:r>
          </a:p>
          <a:p>
            <a:pPr marL="0" lvl="0" indent="0" algn="ctr">
              <a:lnSpc>
                <a:spcPts val="6399"/>
              </a:lnSpc>
            </a:pPr>
            <a:r>
              <a:rPr lang="en-US" sz="6399" b="1" spc="-63"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2043208" y="866879"/>
            <a:ext cx="10172934" cy="4093428"/>
          </a:xfrm>
          <a:prstGeom prst="rect">
            <a:avLst/>
          </a:prstGeom>
          <a:noFill/>
        </p:spPr>
        <p:txBody>
          <a:bodyPr wrap="square" rtlCol="0">
            <a:spAutoFit/>
          </a:bodyPr>
          <a:lstStyle/>
          <a:p>
            <a:pPr marL="457200" indent="-457200">
              <a:spcAft>
                <a:spcPts val="1200"/>
              </a:spcAft>
              <a:buClr>
                <a:schemeClr val="accent1"/>
              </a:buClr>
              <a:buFont typeface="Wingdings" panose="05000000000000000000" pitchFamily="2" charset="2"/>
              <a:buChar char="Ø"/>
            </a:pPr>
            <a:r>
              <a:rPr lang="en-US" sz="3000" b="1" dirty="0"/>
              <a:t>Starting this school year (2025–2026)</a:t>
            </a:r>
            <a:r>
              <a:rPr lang="en-US" sz="3000" dirty="0"/>
              <a:t>, students will be asked to keep their phones “up and away” during the school day.</a:t>
            </a:r>
          </a:p>
          <a:p>
            <a:pPr marL="457200" indent="-457200">
              <a:spcAft>
                <a:spcPts val="1200"/>
              </a:spcAft>
              <a:buClr>
                <a:schemeClr val="accent1"/>
              </a:buClr>
              <a:buFont typeface="Wingdings" panose="05000000000000000000" pitchFamily="2" charset="2"/>
              <a:buChar char="Ø"/>
            </a:pPr>
            <a:r>
              <a:rPr lang="en-US" sz="3000" dirty="0"/>
              <a:t>Our </a:t>
            </a:r>
            <a:r>
              <a:rPr lang="en-US" sz="3000" b="1" dirty="0">
                <a:solidFill>
                  <a:schemeClr val="accent4"/>
                </a:solidFill>
                <a:hlinkClick r:id="rId7">
                  <a:extLst>
                    <a:ext uri="{A12FA001-AC4F-418D-AE19-62706E023703}">
                      <ahyp:hlinkClr xmlns:ahyp="http://schemas.microsoft.com/office/drawing/2018/hyperlinkcolor" val="tx"/>
                    </a:ext>
                  </a:extLst>
                </a:hlinkClick>
              </a:rPr>
              <a:t>Personal Electronic Device policy</a:t>
            </a:r>
            <a:r>
              <a:rPr lang="en-US" sz="3000" dirty="0"/>
              <a:t> is a long-standing Board policy designed to support a focused, respectful, and distraction-free learning environment for everyone.</a:t>
            </a:r>
          </a:p>
          <a:p>
            <a:pPr marL="457200" indent="-457200">
              <a:spcAft>
                <a:spcPts val="1200"/>
              </a:spcAft>
              <a:buClr>
                <a:schemeClr val="accent1"/>
              </a:buClr>
              <a:buFont typeface="Wingdings" panose="05000000000000000000" pitchFamily="2" charset="2"/>
              <a:buChar char="Ø"/>
            </a:pPr>
            <a:r>
              <a:rPr lang="en-US" sz="3000" dirty="0"/>
              <a:t>Additionally, </a:t>
            </a:r>
            <a:r>
              <a:rPr lang="en-US" sz="3000" b="1" dirty="0"/>
              <a:t>next school year (2026–2027)</a:t>
            </a:r>
            <a:r>
              <a:rPr lang="en-US" sz="3000" dirty="0"/>
              <a:t>, in line with a new state law (</a:t>
            </a:r>
            <a:r>
              <a:rPr lang="en-US" sz="3000" b="1" dirty="0">
                <a:solidFill>
                  <a:schemeClr val="accent4"/>
                </a:solidFill>
                <a:hlinkClick r:id="rId8">
                  <a:extLst>
                    <a:ext uri="{A12FA001-AC4F-418D-AE19-62706E023703}">
                      <ahyp:hlinkClr xmlns:ahyp="http://schemas.microsoft.com/office/drawing/2018/hyperlinkcolor" val="tx"/>
                    </a:ext>
                  </a:extLst>
                </a:hlinkClick>
              </a:rPr>
              <a:t>HB340</a:t>
            </a:r>
            <a:r>
              <a:rPr lang="en-US" sz="3000" dirty="0"/>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2566755" y="6596765"/>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7088643" y="6605501"/>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2414590" y="5502029"/>
            <a:ext cx="9348105" cy="923330"/>
          </a:xfrm>
          <a:prstGeom prst="rect">
            <a:avLst/>
          </a:prstGeom>
          <a:noFill/>
        </p:spPr>
        <p:txBody>
          <a:bodyPr wrap="square" rtlCol="0">
            <a:spAutoFit/>
          </a:bodyPr>
          <a:lstStyle/>
          <a:p>
            <a:pPr algn="ctr"/>
            <a:r>
              <a:rPr lang="en-US" sz="5400" b="1" dirty="0">
                <a:solidFill>
                  <a:schemeClr val="accent4"/>
                </a:solidFill>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249-D8C9-1745-B1B3-7DFF7330B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5FA173-1F2F-6B91-07E5-3A8CC32F2111}"/>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0C63B107-147E-4164-B0E7-F65975B91A51}"/>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3711EA5-4633-B68D-C78D-A0FA26B6438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A795FBD-6795-7099-F2FB-852CF82707A1}"/>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A36FFD35-24C9-26D1-4C1E-76523D2BC454}"/>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B389FC0-66C9-CD22-8F46-681CB3FBE22E}"/>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A90F2EE9-DF10-3A9E-2262-2BF6A02B6410}"/>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F4D62345-FB41-9FF6-F808-3ED3C092D155}"/>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7CC99AF8-9BDE-A666-2A10-7988F0EAE078}"/>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065DBF6-78F0-687C-7F20-5A8E347B5360}"/>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PEDs</a:t>
            </a:r>
          </a:p>
          <a:p>
            <a:pPr marL="0" lvl="0" indent="0" algn="ctr">
              <a:lnSpc>
                <a:spcPts val="6399"/>
              </a:lnSpc>
            </a:pPr>
            <a:r>
              <a:rPr lang="en-US" sz="6399" b="1" spc="-63" dirty="0">
                <a:solidFill>
                  <a:srgbClr val="1D1D1B"/>
                </a:solidFill>
                <a:latin typeface="Poppins Bold"/>
                <a:ea typeface="Poppins Bold"/>
                <a:cs typeface="Poppins Bold"/>
                <a:sym typeface="Poppins Bold"/>
              </a:rPr>
              <a:t>in our</a:t>
            </a:r>
          </a:p>
          <a:p>
            <a:pPr marL="0" lvl="0" indent="0" algn="ctr">
              <a:lnSpc>
                <a:spcPts val="6399"/>
              </a:lnSpc>
            </a:pPr>
            <a:r>
              <a:rPr lang="en-US" sz="6399" b="1" spc="-63" dirty="0">
                <a:solidFill>
                  <a:srgbClr val="1D1D1B"/>
                </a:solidFill>
                <a:latin typeface="Poppins Bold"/>
                <a:ea typeface="Poppins Bold"/>
                <a:cs typeface="Poppins Bold"/>
                <a:sym typeface="Poppins Bold"/>
              </a:rPr>
              <a:t>School</a:t>
            </a:r>
          </a:p>
        </p:txBody>
      </p:sp>
      <p:sp>
        <p:nvSpPr>
          <p:cNvPr id="12" name="AutoShape 2" descr="Image preview">
            <a:extLst>
              <a:ext uri="{FF2B5EF4-FFF2-40B4-BE49-F238E27FC236}">
                <a16:creationId xmlns:a16="http://schemas.microsoft.com/office/drawing/2014/main" id="{024613AA-38CA-0502-27CD-A7D85DFF0E3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 poster of a school&#10;&#10;AI-generated content may be incorrect.">
            <a:extLst>
              <a:ext uri="{FF2B5EF4-FFF2-40B4-BE49-F238E27FC236}">
                <a16:creationId xmlns:a16="http://schemas.microsoft.com/office/drawing/2014/main" id="{B48A1D57-3D40-A1C8-EE87-4D7DF00EC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065" y="573283"/>
            <a:ext cx="6614160" cy="8267700"/>
          </a:xfrm>
          <a:prstGeom prst="rect">
            <a:avLst/>
          </a:prstGeom>
        </p:spPr>
      </p:pic>
    </p:spTree>
    <p:extLst>
      <p:ext uri="{BB962C8B-B14F-4D97-AF65-F5344CB8AC3E}">
        <p14:creationId xmlns:p14="http://schemas.microsoft.com/office/powerpoint/2010/main" val="1503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1"/>
            <a:chOff x="0" y="0"/>
            <a:chExt cx="2408296" cy="2942706"/>
          </a:xfrm>
        </p:grpSpPr>
        <p:sp>
          <p:nvSpPr>
            <p:cNvPr id="3" name="Freeform 3"/>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p:cNvGrpSpPr/>
          <p:nvPr/>
        </p:nvGrpSpPr>
        <p:grpSpPr>
          <a:xfrm>
            <a:off x="10659804" y="1263472"/>
            <a:ext cx="6066628" cy="7408109"/>
            <a:chOff x="0" y="0"/>
            <a:chExt cx="1597795" cy="1056500"/>
          </a:xfrm>
        </p:grpSpPr>
        <p:sp>
          <p:nvSpPr>
            <p:cNvPr id="8" name="Freeform 8"/>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BB6DE52-6F83-0569-1509-A9DDA9F007AB}"/>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Interim Secretary</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Call Roll</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Establish Quorum</a:t>
            </a:r>
          </a:p>
        </p:txBody>
      </p:sp>
      <p:sp>
        <p:nvSpPr>
          <p:cNvPr id="14" name="TextBox 13">
            <a:extLst>
              <a:ext uri="{FF2B5EF4-FFF2-40B4-BE49-F238E27FC236}">
                <a16:creationId xmlns:a16="http://schemas.microsoft.com/office/drawing/2014/main" id="{6DEBAFBB-2906-F43E-E211-80B6726507CA}"/>
              </a:ext>
            </a:extLst>
          </p:cNvPr>
          <p:cNvSpPr txBox="1"/>
          <p:nvPr/>
        </p:nvSpPr>
        <p:spPr>
          <a:xfrm>
            <a:off x="865669" y="2168151"/>
            <a:ext cx="76962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GO Team will appoint an interim secretary </a:t>
            </a:r>
            <a:r>
              <a:rPr lang="en-US" sz="3600" b="1" dirty="0">
                <a:latin typeface="Segoe UI" panose="020B0502040204020203" pitchFamily="34" charset="0"/>
              </a:rPr>
              <a:t>for this meeting</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Interim Secretary will call roll of current GO Team members.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Secretary will announce if the GO Team has a </a:t>
            </a:r>
            <a:r>
              <a:rPr lang="en-US" sz="3600" b="1" dirty="0">
                <a:latin typeface="Segoe UI" panose="020B0502040204020203" pitchFamily="34" charset="0"/>
              </a:rPr>
              <a:t>quorum.  </a:t>
            </a:r>
            <a:endParaRPr lang="en-US" sz="3600" dirty="0">
              <a:latin typeface="Segoe UI" panose="020B0502040204020203" pitchFamily="34" charset="0"/>
            </a:endParaRPr>
          </a:p>
        </p:txBody>
      </p:sp>
      <p:sp>
        <p:nvSpPr>
          <p:cNvPr id="15" name="TextBox 8">
            <a:extLst>
              <a:ext uri="{FF2B5EF4-FFF2-40B4-BE49-F238E27FC236}">
                <a16:creationId xmlns:a16="http://schemas.microsoft.com/office/drawing/2014/main" id="{A50EDB93-78B5-EB7B-D9E3-5C53CEFD6A8A}"/>
              </a:ext>
            </a:extLst>
          </p:cNvPr>
          <p:cNvSpPr txBox="1"/>
          <p:nvPr/>
        </p:nvSpPr>
        <p:spPr>
          <a:xfrm>
            <a:off x="739795" y="7356984"/>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meeting can only proceed if a majority of current members are present.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7F6B-3418-5E13-5FA1-8E640CF2E3E7}"/>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DC48AE2-B711-E520-82A5-54355CA4F6A4}"/>
              </a:ext>
            </a:extLst>
          </p:cNvPr>
          <p:cNvGrpSpPr/>
          <p:nvPr/>
        </p:nvGrpSpPr>
        <p:grpSpPr>
          <a:xfrm>
            <a:off x="-8022" y="190500"/>
            <a:ext cx="8305800" cy="10096500"/>
            <a:chOff x="0" y="0"/>
            <a:chExt cx="2389791" cy="2709333"/>
          </a:xfrm>
          <a:solidFill>
            <a:schemeClr val="accent5"/>
          </a:solidFill>
        </p:grpSpPr>
        <p:sp>
          <p:nvSpPr>
            <p:cNvPr id="7" name="Freeform 7">
              <a:extLst>
                <a:ext uri="{FF2B5EF4-FFF2-40B4-BE49-F238E27FC236}">
                  <a16:creationId xmlns:a16="http://schemas.microsoft.com/office/drawing/2014/main" id="{CD8ADF78-115F-4645-2E94-9A726FA73D31}"/>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pPr defTabSz="914445">
                <a:defRPr/>
              </a:pPr>
              <a:endParaRPr lang="en-US" dirty="0">
                <a:solidFill>
                  <a:prstClr val="black"/>
                </a:solidFill>
                <a:latin typeface="Segoe UI" panose="020B0502040204020203" pitchFamily="34" charset="0"/>
              </a:endParaRPr>
            </a:p>
          </p:txBody>
        </p:sp>
        <p:sp>
          <p:nvSpPr>
            <p:cNvPr id="8" name="TextBox 8">
              <a:extLst>
                <a:ext uri="{FF2B5EF4-FFF2-40B4-BE49-F238E27FC236}">
                  <a16:creationId xmlns:a16="http://schemas.microsoft.com/office/drawing/2014/main" id="{4B1EF614-E443-1BC5-B65C-61CC90035590}"/>
                </a:ext>
              </a:extLst>
            </p:cNvPr>
            <p:cNvSpPr txBox="1"/>
            <p:nvPr/>
          </p:nvSpPr>
          <p:spPr>
            <a:xfrm>
              <a:off x="0" y="-57150"/>
              <a:ext cx="2389791" cy="2766483"/>
            </a:xfrm>
            <a:prstGeom prst="rect">
              <a:avLst/>
            </a:prstGeom>
            <a:grpFill/>
          </p:spPr>
          <p:txBody>
            <a:bodyPr lIns="50801" tIns="50801" rIns="50801" bIns="50801" rtlCol="0" anchor="ctr"/>
            <a:lstStyle/>
            <a:p>
              <a:pPr algn="ctr" defTabSz="914445">
                <a:lnSpc>
                  <a:spcPts val="2520"/>
                </a:lnSpc>
                <a:defRPr/>
              </a:pPr>
              <a:endParaRPr dirty="0">
                <a:solidFill>
                  <a:prstClr val="black"/>
                </a:solidFill>
                <a:latin typeface="Segoe UI" panose="020B0502040204020203" pitchFamily="34" charset="0"/>
              </a:endParaRPr>
            </a:p>
          </p:txBody>
        </p:sp>
      </p:grpSp>
      <p:grpSp>
        <p:nvGrpSpPr>
          <p:cNvPr id="2" name="Group 2">
            <a:extLst>
              <a:ext uri="{FF2B5EF4-FFF2-40B4-BE49-F238E27FC236}">
                <a16:creationId xmlns:a16="http://schemas.microsoft.com/office/drawing/2014/main" id="{C8CFF99E-AA40-8E0E-EA0F-59B47730D525}"/>
              </a:ext>
            </a:extLst>
          </p:cNvPr>
          <p:cNvGrpSpPr/>
          <p:nvPr/>
        </p:nvGrpSpPr>
        <p:grpSpPr>
          <a:xfrm>
            <a:off x="8317639" y="9274181"/>
            <a:ext cx="9970364" cy="1022567"/>
            <a:chOff x="0" y="0"/>
            <a:chExt cx="1684909" cy="269318"/>
          </a:xfrm>
        </p:grpSpPr>
        <p:sp>
          <p:nvSpPr>
            <p:cNvPr id="3" name="Freeform 3">
              <a:extLst>
                <a:ext uri="{FF2B5EF4-FFF2-40B4-BE49-F238E27FC236}">
                  <a16:creationId xmlns:a16="http://schemas.microsoft.com/office/drawing/2014/main" id="{274B97CD-966E-CA8D-960D-F8084F87B595}"/>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pPr defTabSz="914445">
                <a:defRPr/>
              </a:pPr>
              <a:endParaRPr lang="en-US" dirty="0">
                <a:solidFill>
                  <a:prstClr val="black"/>
                </a:solidFill>
                <a:latin typeface="Segoe UI" panose="020B0502040204020203" pitchFamily="34" charset="0"/>
              </a:endParaRPr>
            </a:p>
          </p:txBody>
        </p:sp>
        <p:sp>
          <p:nvSpPr>
            <p:cNvPr id="4" name="TextBox 4">
              <a:extLst>
                <a:ext uri="{FF2B5EF4-FFF2-40B4-BE49-F238E27FC236}">
                  <a16:creationId xmlns:a16="http://schemas.microsoft.com/office/drawing/2014/main" id="{A5EB8F57-134D-A663-3F08-E36CA40E3C95}"/>
                </a:ext>
              </a:extLst>
            </p:cNvPr>
            <p:cNvSpPr txBox="1"/>
            <p:nvPr/>
          </p:nvSpPr>
          <p:spPr>
            <a:xfrm>
              <a:off x="0" y="-57150"/>
              <a:ext cx="1684909" cy="326468"/>
            </a:xfrm>
            <a:prstGeom prst="rect">
              <a:avLst/>
            </a:prstGeom>
          </p:spPr>
          <p:txBody>
            <a:bodyPr lIns="50801" tIns="50801" rIns="50801" bIns="50801" rtlCol="0" anchor="ctr"/>
            <a:lstStyle/>
            <a:p>
              <a:pPr algn="ctr" defTabSz="914445">
                <a:lnSpc>
                  <a:spcPts val="2520"/>
                </a:lnSpc>
                <a:defRPr/>
              </a:pPr>
              <a:endParaRPr dirty="0">
                <a:solidFill>
                  <a:prstClr val="black"/>
                </a:solidFill>
                <a:latin typeface="Segoe UI" panose="020B0502040204020203" pitchFamily="34" charset="0"/>
              </a:endParaRPr>
            </a:p>
          </p:txBody>
        </p:sp>
      </p:grpSp>
      <p:sp>
        <p:nvSpPr>
          <p:cNvPr id="9" name="Freeform 9">
            <a:extLst>
              <a:ext uri="{FF2B5EF4-FFF2-40B4-BE49-F238E27FC236}">
                <a16:creationId xmlns:a16="http://schemas.microsoft.com/office/drawing/2014/main" id="{B259DEFC-8142-5A52-651C-CECE5A22AADC}"/>
              </a:ext>
            </a:extLst>
          </p:cNvPr>
          <p:cNvSpPr/>
          <p:nvPr/>
        </p:nvSpPr>
        <p:spPr>
          <a:xfrm>
            <a:off x="5070920" y="132302"/>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t="-170794"/>
            </a:stretch>
          </a:blipFill>
        </p:spPr>
        <p:txBody>
          <a:bodyPr/>
          <a:lstStyle/>
          <a:p>
            <a:pPr defTabSz="914445">
              <a:defRPr/>
            </a:pPr>
            <a:endParaRPr lang="en-US" dirty="0">
              <a:solidFill>
                <a:prstClr val="black"/>
              </a:solidFill>
              <a:latin typeface="Segoe UI" panose="020B0502040204020203" pitchFamily="34" charset="0"/>
            </a:endParaRPr>
          </a:p>
        </p:txBody>
      </p:sp>
      <p:sp>
        <p:nvSpPr>
          <p:cNvPr id="10" name="Freeform 10">
            <a:extLst>
              <a:ext uri="{FF2B5EF4-FFF2-40B4-BE49-F238E27FC236}">
                <a16:creationId xmlns:a16="http://schemas.microsoft.com/office/drawing/2014/main" id="{AF7EDD0E-CCB8-AC3E-3AAF-417F0E656820}"/>
              </a:ext>
            </a:extLst>
          </p:cNvPr>
          <p:cNvSpPr/>
          <p:nvPr/>
        </p:nvSpPr>
        <p:spPr>
          <a:xfrm rot="-5400000" flipH="1">
            <a:off x="978298"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l="-17244" t="-12151" r="1"/>
            </a:stretch>
          </a:blipFill>
        </p:spPr>
        <p:txBody>
          <a:bodyPr/>
          <a:lstStyle/>
          <a:p>
            <a:pPr defTabSz="914445">
              <a:defRPr/>
            </a:pPr>
            <a:endParaRPr lang="en-US" dirty="0">
              <a:solidFill>
                <a:prstClr val="black"/>
              </a:solidFill>
              <a:latin typeface="Segoe UI" panose="020B0502040204020203" pitchFamily="34" charset="0"/>
            </a:endParaRPr>
          </a:p>
        </p:txBody>
      </p:sp>
      <p:pic>
        <p:nvPicPr>
          <p:cNvPr id="13" name="Graphic 12" descr="Settings outline">
            <a:extLst>
              <a:ext uri="{FF2B5EF4-FFF2-40B4-BE49-F238E27FC236}">
                <a16:creationId xmlns:a16="http://schemas.microsoft.com/office/drawing/2014/main" id="{2FE7E987-7BC1-A69A-0875-AB03C2EBD3E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90600" y="2379690"/>
            <a:ext cx="6934200" cy="6934200"/>
          </a:xfrm>
          <a:prstGeom prst="rect">
            <a:avLst/>
          </a:prstGeom>
        </p:spPr>
      </p:pic>
      <p:sp>
        <p:nvSpPr>
          <p:cNvPr id="11" name="Title 1">
            <a:extLst>
              <a:ext uri="{FF2B5EF4-FFF2-40B4-BE49-F238E27FC236}">
                <a16:creationId xmlns:a16="http://schemas.microsoft.com/office/drawing/2014/main" id="{5820AEB9-F1BC-62C2-8763-3DCF2990D791}"/>
              </a:ext>
            </a:extLst>
          </p:cNvPr>
          <p:cNvSpPr txBox="1">
            <a:spLocks/>
          </p:cNvSpPr>
          <p:nvPr/>
        </p:nvSpPr>
        <p:spPr>
          <a:xfrm>
            <a:off x="5591039" y="315468"/>
            <a:ext cx="10149840" cy="1152144"/>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pPr defTabSz="914445">
              <a:defRPr/>
            </a:pPr>
            <a:r>
              <a:rPr lang="en-US" sz="6600" b="1" dirty="0">
                <a:solidFill>
                  <a:prstClr val="black"/>
                </a:solidFill>
              </a:rPr>
              <a:t>Enrollment</a:t>
            </a:r>
          </a:p>
        </p:txBody>
      </p:sp>
      <p:sp>
        <p:nvSpPr>
          <p:cNvPr id="12" name="Slide Number Placeholder 14">
            <a:extLst>
              <a:ext uri="{FF2B5EF4-FFF2-40B4-BE49-F238E27FC236}">
                <a16:creationId xmlns:a16="http://schemas.microsoft.com/office/drawing/2014/main" id="{0E9A391F-C2B3-FD76-ADCD-BAC7198FCAFD}"/>
              </a:ext>
            </a:extLst>
          </p:cNvPr>
          <p:cNvSpPr>
            <a:spLocks noGrp="1"/>
          </p:cNvSpPr>
          <p:nvPr>
            <p:ph type="sldNum" sz="quarter" idx="12"/>
          </p:nvPr>
        </p:nvSpPr>
        <p:spPr>
          <a:xfrm>
            <a:off x="6553200" y="6356351"/>
            <a:ext cx="2133600" cy="365126"/>
          </a:xfrm>
        </p:spPr>
        <p:txBody>
          <a:bodyPr/>
          <a:lstStyle/>
          <a:p>
            <a:pPr defTabSz="914445">
              <a:defRPr/>
            </a:pPr>
            <a:fld id="{48F63A3B-78C7-47BE-AE5E-E10140E04643}" type="slidenum">
              <a:rPr lang="en-US">
                <a:solidFill>
                  <a:prstClr val="black">
                    <a:tint val="75000"/>
                  </a:prstClr>
                </a:solidFill>
              </a:rPr>
              <a:pPr defTabSz="914445">
                <a:defRPr/>
              </a:pPr>
              <a:t>30</a:t>
            </a:fld>
            <a:endParaRPr lang="en-US" dirty="0">
              <a:solidFill>
                <a:prstClr val="black">
                  <a:tint val="75000"/>
                </a:prstClr>
              </a:solidFill>
            </a:endParaRPr>
          </a:p>
        </p:txBody>
      </p:sp>
      <p:graphicFrame>
        <p:nvGraphicFramePr>
          <p:cNvPr id="15" name="Table 16">
            <a:extLst>
              <a:ext uri="{FF2B5EF4-FFF2-40B4-BE49-F238E27FC236}">
                <a16:creationId xmlns:a16="http://schemas.microsoft.com/office/drawing/2014/main" id="{B40945B2-356A-59F9-41DE-0B08F272E404}"/>
              </a:ext>
            </a:extLst>
          </p:cNvPr>
          <p:cNvGraphicFramePr>
            <a:graphicFrameLocks/>
          </p:cNvGraphicFramePr>
          <p:nvPr/>
        </p:nvGraphicFramePr>
        <p:xfrm>
          <a:off x="8775689" y="1580090"/>
          <a:ext cx="6415090" cy="2072640"/>
        </p:xfrm>
        <a:graphic>
          <a:graphicData uri="http://schemas.openxmlformats.org/drawingml/2006/table">
            <a:tbl>
              <a:tblPr firstRow="1" bandRow="1">
                <a:tableStyleId>{5FD0F851-EC5A-4D38-B0AD-8093EC10F338}</a:tableStyleId>
              </a:tblPr>
              <a:tblGrid>
                <a:gridCol w="4371977">
                  <a:extLst>
                    <a:ext uri="{9D8B030D-6E8A-4147-A177-3AD203B41FA5}">
                      <a16:colId xmlns:a16="http://schemas.microsoft.com/office/drawing/2014/main" val="697791016"/>
                    </a:ext>
                  </a:extLst>
                </a:gridCol>
                <a:gridCol w="2043113">
                  <a:extLst>
                    <a:ext uri="{9D8B030D-6E8A-4147-A177-3AD203B41FA5}">
                      <a16:colId xmlns:a16="http://schemas.microsoft.com/office/drawing/2014/main" val="3703141561"/>
                    </a:ext>
                  </a:extLst>
                </a:gridCol>
              </a:tblGrid>
              <a:tr h="556260">
                <a:tc>
                  <a:txBody>
                    <a:bodyPr/>
                    <a:lstStyle/>
                    <a:p>
                      <a:pPr algn="r"/>
                      <a:r>
                        <a:rPr lang="en-US" sz="2700" b="1" dirty="0"/>
                        <a:t>Projected Enrollment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t>297</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960120">
                <a:tc>
                  <a:txBody>
                    <a:bodyPr/>
                    <a:lstStyle/>
                    <a:p>
                      <a:pPr algn="r"/>
                      <a:r>
                        <a:rPr lang="en-US" sz="2700" b="1" dirty="0"/>
                        <a:t>15-Day Count(08.22.25) Enrollment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t>273</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556260">
                <a:tc>
                  <a:txBody>
                    <a:bodyPr/>
                    <a:lstStyle/>
                    <a:p>
                      <a:pPr algn="r"/>
                      <a:r>
                        <a:rPr lang="en-US" sz="2700" b="1" dirty="0"/>
                        <a:t>Difference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solidFill>
                            <a:srgbClr val="FF0000"/>
                          </a:solidFill>
                        </a:rPr>
                        <a:t>-24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16" name="Title 1">
            <a:extLst>
              <a:ext uri="{FF2B5EF4-FFF2-40B4-BE49-F238E27FC236}">
                <a16:creationId xmlns:a16="http://schemas.microsoft.com/office/drawing/2014/main" id="{AAB2BC95-5833-7595-FDAD-3D531BC50CC6}"/>
              </a:ext>
            </a:extLst>
          </p:cNvPr>
          <p:cNvSpPr txBox="1">
            <a:spLocks/>
          </p:cNvSpPr>
          <p:nvPr/>
        </p:nvSpPr>
        <p:spPr>
          <a:xfrm>
            <a:off x="8398262" y="4190345"/>
            <a:ext cx="10149840" cy="1152144"/>
          </a:xfrm>
          <a:prstGeom prst="rect">
            <a:avLst/>
          </a:prstGeom>
        </p:spPr>
        <p:txBody>
          <a:bodyPr vert="horz" lIns="137160" tIns="68580" rIns="137160" bIns="6858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defTabSz="914445">
              <a:defRPr/>
            </a:pPr>
            <a:r>
              <a:rPr lang="en-US" sz="6600" dirty="0">
                <a:solidFill>
                  <a:prstClr val="black"/>
                </a:solidFill>
                <a:latin typeface="Segoe UI" panose="020B0502040204020203" pitchFamily="34" charset="0"/>
                <a:cs typeface="Segoe UI" panose="020B0502040204020203" pitchFamily="34" charset="0"/>
              </a:rPr>
              <a:t>Leveling</a:t>
            </a:r>
          </a:p>
        </p:txBody>
      </p:sp>
      <p:sp>
        <p:nvSpPr>
          <p:cNvPr id="17" name="TextBox 16">
            <a:extLst>
              <a:ext uri="{FF2B5EF4-FFF2-40B4-BE49-F238E27FC236}">
                <a16:creationId xmlns:a16="http://schemas.microsoft.com/office/drawing/2014/main" id="{3CCC88EC-1848-19B4-403C-54BED1C7D0DF}"/>
              </a:ext>
            </a:extLst>
          </p:cNvPr>
          <p:cNvSpPr txBox="1"/>
          <p:nvPr/>
        </p:nvSpPr>
        <p:spPr>
          <a:xfrm>
            <a:off x="8534401" y="5277999"/>
            <a:ext cx="9877562" cy="923330"/>
          </a:xfrm>
          <a:prstGeom prst="rect">
            <a:avLst/>
          </a:prstGeom>
          <a:noFill/>
        </p:spPr>
        <p:txBody>
          <a:bodyPr wrap="square" rtlCol="0">
            <a:spAutoFit/>
          </a:bodyPr>
          <a:lstStyle/>
          <a:p>
            <a:pPr defTabSz="914445">
              <a:defRPr/>
            </a:pPr>
            <a:r>
              <a:rPr lang="en-US" sz="2700" dirty="0">
                <a:solidFill>
                  <a:prstClr val="black"/>
                </a:solidFill>
                <a:latin typeface="Calibri"/>
              </a:rPr>
              <a:t>Leveling is the process the District uses to adjust school budget allocations to match student enrollment. </a:t>
            </a:r>
          </a:p>
        </p:txBody>
      </p:sp>
      <p:graphicFrame>
        <p:nvGraphicFramePr>
          <p:cNvPr id="18" name="Table 23">
            <a:extLst>
              <a:ext uri="{FF2B5EF4-FFF2-40B4-BE49-F238E27FC236}">
                <a16:creationId xmlns:a16="http://schemas.microsoft.com/office/drawing/2014/main" id="{148A1D9D-F432-7CC0-030B-6D73F11CBAB4}"/>
              </a:ext>
            </a:extLst>
          </p:cNvPr>
          <p:cNvGraphicFramePr>
            <a:graphicFrameLocks noGrp="1"/>
          </p:cNvGraphicFramePr>
          <p:nvPr>
            <p:extLst>
              <p:ext uri="{D42A27DB-BD31-4B8C-83A1-F6EECF244321}">
                <p14:modId xmlns:p14="http://schemas.microsoft.com/office/powerpoint/2010/main" val="2538755921"/>
              </p:ext>
            </p:extLst>
          </p:nvPr>
        </p:nvGraphicFramePr>
        <p:xfrm>
          <a:off x="8317637" y="6498915"/>
          <a:ext cx="9596303" cy="2331720"/>
        </p:xfrm>
        <a:graphic>
          <a:graphicData uri="http://schemas.openxmlformats.org/drawingml/2006/table">
            <a:tbl>
              <a:tblPr firstRow="1" bandRow="1">
                <a:tableStyleId>{D27102A9-8310-4765-A935-A1911B00CA55}</a:tableStyleId>
              </a:tblPr>
              <a:tblGrid>
                <a:gridCol w="4179164">
                  <a:extLst>
                    <a:ext uri="{9D8B030D-6E8A-4147-A177-3AD203B41FA5}">
                      <a16:colId xmlns:a16="http://schemas.microsoft.com/office/drawing/2014/main" val="2607856906"/>
                    </a:ext>
                  </a:extLst>
                </a:gridCol>
                <a:gridCol w="5417139">
                  <a:extLst>
                    <a:ext uri="{9D8B030D-6E8A-4147-A177-3AD203B41FA5}">
                      <a16:colId xmlns:a16="http://schemas.microsoft.com/office/drawing/2014/main" val="2739395123"/>
                    </a:ext>
                  </a:extLst>
                </a:gridCol>
              </a:tblGrid>
              <a:tr h="2331720">
                <a:tc>
                  <a:txBody>
                    <a:bodyPr/>
                    <a:lstStyle/>
                    <a:p>
                      <a:pPr marL="0" algn="r" defTabSz="914400" rtl="0" eaLnBrk="1" latinLnBrk="0" hangingPunct="1"/>
                      <a:r>
                        <a:rPr lang="en-US" sz="3600" b="1" kern="1200" dirty="0">
                          <a:solidFill>
                            <a:schemeClr val="tx1"/>
                          </a:solidFill>
                          <a:latin typeface="+mn-lt"/>
                          <a:ea typeface="+mn-ea"/>
                          <a:cs typeface="+mn-cs"/>
                        </a:rPr>
                        <a:t>Budget Adjustment*</a:t>
                      </a:r>
                    </a:p>
                  </a:txBody>
                  <a:tcPr marL="137160" marR="137160" marT="68580" marB="68580" anchor="ctr"/>
                </a:tc>
                <a:tc>
                  <a:txBody>
                    <a:bodyPr/>
                    <a:lstStyle/>
                    <a:p>
                      <a:r>
                        <a:rPr lang="en-US" sz="3600" b="0" i="1" dirty="0">
                          <a:solidFill>
                            <a:schemeClr val="tx1"/>
                          </a:solidFill>
                        </a:rPr>
                        <a:t> </a:t>
                      </a:r>
                      <a:r>
                        <a:rPr lang="en-US" sz="3600" b="0" i="1" dirty="0">
                          <a:solidFill>
                            <a:srgbClr val="FF0000"/>
                          </a:solidFill>
                        </a:rPr>
                        <a:t>$-143,088</a:t>
                      </a:r>
                    </a:p>
                    <a:p>
                      <a:endParaRPr lang="en-US" sz="3600" b="0" i="1" dirty="0">
                        <a:solidFill>
                          <a:srgbClr val="FF0000"/>
                        </a:solidFill>
                      </a:endParaRPr>
                    </a:p>
                  </a:txBody>
                  <a:tcPr marL="137160" marR="137160" marT="68580" marB="68580" anchor="ctr">
                    <a:solidFill>
                      <a:schemeClr val="bg2"/>
                    </a:solidFill>
                  </a:tcPr>
                </a:tc>
                <a:extLst>
                  <a:ext uri="{0D108BD9-81ED-4DB2-BD59-A6C34878D82A}">
                    <a16:rowId xmlns:a16="http://schemas.microsoft.com/office/drawing/2014/main" val="1210822902"/>
                  </a:ext>
                </a:extLst>
              </a:tr>
            </a:tbl>
          </a:graphicData>
        </a:graphic>
      </p:graphicFrame>
      <p:sp>
        <p:nvSpPr>
          <p:cNvPr id="19" name="TextBox 18">
            <a:extLst>
              <a:ext uri="{FF2B5EF4-FFF2-40B4-BE49-F238E27FC236}">
                <a16:creationId xmlns:a16="http://schemas.microsoft.com/office/drawing/2014/main" id="{41CF1227-69A0-0F5C-633E-6EBA5545529B}"/>
              </a:ext>
            </a:extLst>
          </p:cNvPr>
          <p:cNvSpPr txBox="1"/>
          <p:nvPr/>
        </p:nvSpPr>
        <p:spPr>
          <a:xfrm>
            <a:off x="8382220" y="9274181"/>
            <a:ext cx="10114184" cy="923330"/>
          </a:xfrm>
          <a:prstGeom prst="rect">
            <a:avLst/>
          </a:prstGeom>
          <a:noFill/>
        </p:spPr>
        <p:txBody>
          <a:bodyPr wrap="square" rtlCol="0">
            <a:spAutoFit/>
          </a:bodyPr>
          <a:lstStyle/>
          <a:p>
            <a:pPr defTabSz="914445">
              <a:defRPr/>
            </a:pPr>
            <a:r>
              <a:rPr lang="en-US" i="1" dirty="0">
                <a:solidFill>
                  <a:prstClr val="black"/>
                </a:solidFill>
                <a:latin typeface="Calibri"/>
              </a:rPr>
              <a:t>*The budget adjustment reflects the impact of the following: enrollment changes, FY25 reserve, adjustments to Title I, Family Engagement and School Improvement Allocations, Security Grants and FY24 carryover funds</a:t>
            </a:r>
          </a:p>
        </p:txBody>
      </p:sp>
      <p:sp>
        <p:nvSpPr>
          <p:cNvPr id="5" name="AutoShape 2">
            <a:extLst>
              <a:ext uri="{FF2B5EF4-FFF2-40B4-BE49-F238E27FC236}">
                <a16:creationId xmlns:a16="http://schemas.microsoft.com/office/drawing/2014/main" id="{C48564F5-CB31-107F-D215-FC2527877A5C}"/>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084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urple and white table with text&#10;&#10;AI-generated content may be incorrect.">
            <a:extLst>
              <a:ext uri="{FF2B5EF4-FFF2-40B4-BE49-F238E27FC236}">
                <a16:creationId xmlns:a16="http://schemas.microsoft.com/office/drawing/2014/main" id="{5643E575-E140-D3B2-BDDD-0D287601A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28" y="-66378"/>
            <a:ext cx="17119072" cy="9629478"/>
          </a:xfrm>
          <a:prstGeom prst="rect">
            <a:avLst/>
          </a:prstGeom>
        </p:spPr>
      </p:pic>
    </p:spTree>
    <p:extLst>
      <p:ext uri="{BB962C8B-B14F-4D97-AF65-F5344CB8AC3E}">
        <p14:creationId xmlns:p14="http://schemas.microsoft.com/office/powerpoint/2010/main" val="298776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lan&#10;&#10;AI-generated content may be incorrect.">
            <a:extLst>
              <a:ext uri="{FF2B5EF4-FFF2-40B4-BE49-F238E27FC236}">
                <a16:creationId xmlns:a16="http://schemas.microsoft.com/office/drawing/2014/main" id="{22426362-669B-A18C-A2F9-7334D4BA4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38174"/>
            <a:ext cx="16018934" cy="9010651"/>
          </a:xfrm>
          <a:prstGeom prst="rect">
            <a:avLst/>
          </a:prstGeom>
        </p:spPr>
      </p:pic>
    </p:spTree>
    <p:extLst>
      <p:ext uri="{BB962C8B-B14F-4D97-AF65-F5344CB8AC3E}">
        <p14:creationId xmlns:p14="http://schemas.microsoft.com/office/powerpoint/2010/main" val="33970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345C-195A-861B-AA65-E653778FE3CD}"/>
              </a:ext>
            </a:extLst>
          </p:cNvPr>
          <p:cNvSpPr txBox="1">
            <a:spLocks/>
          </p:cNvSpPr>
          <p:nvPr/>
        </p:nvSpPr>
        <p:spPr>
          <a:xfrm>
            <a:off x="1371600" y="306693"/>
            <a:ext cx="16459200" cy="1255407"/>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pPr defTabSz="914490"/>
            <a:r>
              <a:rPr lang="en-US" b="1" dirty="0">
                <a:solidFill>
                  <a:prstClr val="black"/>
                </a:solidFill>
              </a:rPr>
              <a:t>Summary of Changes as a Result of FY26 Budget Adjustment</a:t>
            </a:r>
          </a:p>
        </p:txBody>
      </p:sp>
      <p:graphicFrame>
        <p:nvGraphicFramePr>
          <p:cNvPr id="3" name="Content Placeholder 4">
            <a:extLst>
              <a:ext uri="{FF2B5EF4-FFF2-40B4-BE49-F238E27FC236}">
                <a16:creationId xmlns:a16="http://schemas.microsoft.com/office/drawing/2014/main" id="{90A4DCBB-ADBF-22E1-C302-EE0BF2B4FED6}"/>
              </a:ext>
            </a:extLst>
          </p:cNvPr>
          <p:cNvGraphicFramePr>
            <a:graphicFrameLocks/>
          </p:cNvGraphicFramePr>
          <p:nvPr/>
        </p:nvGraphicFramePr>
        <p:xfrm>
          <a:off x="1701957" y="1409702"/>
          <a:ext cx="15771658" cy="4300430"/>
        </p:xfrm>
        <a:graphic>
          <a:graphicData uri="http://schemas.openxmlformats.org/drawingml/2006/table">
            <a:tbl>
              <a:tblPr firstRow="1" bandRow="1">
                <a:tableStyleId>{5C22544A-7EE6-4342-B048-85BDC9FD1C3A}</a:tableStyleId>
              </a:tblPr>
              <a:tblGrid>
                <a:gridCol w="7885829">
                  <a:extLst>
                    <a:ext uri="{9D8B030D-6E8A-4147-A177-3AD203B41FA5}">
                      <a16:colId xmlns:a16="http://schemas.microsoft.com/office/drawing/2014/main" val="3868647755"/>
                    </a:ext>
                  </a:extLst>
                </a:gridCol>
                <a:gridCol w="7885829">
                  <a:extLst>
                    <a:ext uri="{9D8B030D-6E8A-4147-A177-3AD203B41FA5}">
                      <a16:colId xmlns:a16="http://schemas.microsoft.com/office/drawing/2014/main" val="2112092059"/>
                    </a:ext>
                  </a:extLst>
                </a:gridCol>
              </a:tblGrid>
              <a:tr h="986120">
                <a:tc>
                  <a:txBody>
                    <a:bodyPr/>
                    <a:lstStyle/>
                    <a:p>
                      <a:pPr lvl="0" algn="ctr">
                        <a:buNone/>
                      </a:pPr>
                      <a:r>
                        <a:rPr lang="en-US" sz="4800" dirty="0">
                          <a:solidFill>
                            <a:schemeClr val="tx1"/>
                          </a:solidFill>
                        </a:rPr>
                        <a:t>Personnel Changes</a:t>
                      </a:r>
                    </a:p>
                  </a:txBody>
                  <a:tcPr marL="137160" marR="137160" marT="68580" marB="68580" anchor="ctr">
                    <a:solidFill>
                      <a:schemeClr val="accent2"/>
                    </a:solidFill>
                  </a:tcPr>
                </a:tc>
                <a:tc>
                  <a:txBody>
                    <a:bodyPr/>
                    <a:lstStyle/>
                    <a:p>
                      <a:pPr lvl="0" algn="ctr">
                        <a:buNone/>
                      </a:pPr>
                      <a:r>
                        <a:rPr lang="en-US" sz="4800" dirty="0">
                          <a:solidFill>
                            <a:schemeClr val="tx1"/>
                          </a:solidFill>
                        </a:rPr>
                        <a:t>Non-Personnel Changes</a:t>
                      </a:r>
                    </a:p>
                  </a:txBody>
                  <a:tcPr marL="137160" marR="137160" marT="68580" marB="68580" anchor="ctr">
                    <a:solidFill>
                      <a:schemeClr val="accent2"/>
                    </a:solidFill>
                  </a:tcPr>
                </a:tc>
                <a:extLst>
                  <a:ext uri="{0D108BD9-81ED-4DB2-BD59-A6C34878D82A}">
                    <a16:rowId xmlns:a16="http://schemas.microsoft.com/office/drawing/2014/main" val="1634409478"/>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1813335333"/>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4138019235"/>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4244013826"/>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322258494"/>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730182601"/>
                  </a:ext>
                </a:extLst>
              </a:tr>
            </a:tbl>
          </a:graphicData>
        </a:graphic>
      </p:graphicFrame>
      <p:graphicFrame>
        <p:nvGraphicFramePr>
          <p:cNvPr id="4" name="Table 3">
            <a:extLst>
              <a:ext uri="{FF2B5EF4-FFF2-40B4-BE49-F238E27FC236}">
                <a16:creationId xmlns:a16="http://schemas.microsoft.com/office/drawing/2014/main" id="{B0D69C0B-9A6A-1F34-9392-EABD98E73DCD}"/>
              </a:ext>
            </a:extLst>
          </p:cNvPr>
          <p:cNvGraphicFramePr>
            <a:graphicFrameLocks noGrp="1"/>
          </p:cNvGraphicFramePr>
          <p:nvPr>
            <p:extLst>
              <p:ext uri="{D42A27DB-BD31-4B8C-83A1-F6EECF244321}">
                <p14:modId xmlns:p14="http://schemas.microsoft.com/office/powerpoint/2010/main" val="4188144897"/>
              </p:ext>
            </p:extLst>
          </p:nvPr>
        </p:nvGraphicFramePr>
        <p:xfrm>
          <a:off x="1701959" y="6210300"/>
          <a:ext cx="15745397" cy="1645920"/>
        </p:xfrm>
        <a:graphic>
          <a:graphicData uri="http://schemas.openxmlformats.org/drawingml/2006/table">
            <a:tbl>
              <a:tblPr firstRow="1" bandRow="1">
                <a:tableStyleId>{5C22544A-7EE6-4342-B048-85BDC9FD1C3A}</a:tableStyleId>
              </a:tblPr>
              <a:tblGrid>
                <a:gridCol w="15745397">
                  <a:extLst>
                    <a:ext uri="{9D8B030D-6E8A-4147-A177-3AD203B41FA5}">
                      <a16:colId xmlns:a16="http://schemas.microsoft.com/office/drawing/2014/main" val="32558296"/>
                    </a:ext>
                  </a:extLst>
                </a:gridCol>
              </a:tblGrid>
              <a:tr h="685800">
                <a:tc>
                  <a:txBody>
                    <a:bodyPr/>
                    <a:lstStyle/>
                    <a:p>
                      <a:r>
                        <a:rPr lang="en-US" sz="3600" b="1" dirty="0">
                          <a:solidFill>
                            <a:schemeClr val="tx1"/>
                          </a:solidFill>
                        </a:rPr>
                        <a:t>Summary of Changes </a:t>
                      </a:r>
                      <a:r>
                        <a:rPr lang="en-US" sz="3600" b="0" dirty="0">
                          <a:solidFill>
                            <a:schemeClr val="tx1"/>
                          </a:solidFill>
                        </a:rPr>
                        <a:t> N/A</a:t>
                      </a:r>
                      <a:endParaRPr lang="en-US" sz="3600" b="1" dirty="0">
                        <a:solidFill>
                          <a:schemeClr val="tx1"/>
                        </a:solidFill>
                      </a:endParaRPr>
                    </a:p>
                  </a:txBody>
                  <a:tcPr marL="137160" marR="137160" marT="68580" marB="6858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960120">
                <a:tc>
                  <a:txBody>
                    <a:bodyPr/>
                    <a:lstStyle/>
                    <a:p>
                      <a:r>
                        <a:rPr lang="en-US" sz="2700" b="1" i="0" dirty="0">
                          <a:solidFill>
                            <a:srgbClr val="FF0000"/>
                          </a:solidFill>
                        </a:rPr>
                        <a:t>PRINCIPALS: Please provide a summary of the impact these changes and how it relates to your strategic plan here.</a:t>
                      </a:r>
                    </a:p>
                  </a:txBody>
                  <a:tcPr marL="137160" marR="137160" marT="68580" marB="6858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37350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E100E5-6C08-7D2F-555B-25ED8ADB77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35017F-2517-DFB7-88FA-82AE79D378CF}"/>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AE70F27-5D94-D71E-3F77-26001BB33DA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3C798221-5C8B-F212-6F7C-E11C77E39AC3}"/>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3621DBE-7422-3F1E-692C-AB5CD51B0155}"/>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FFF366EE-A8A1-07AE-B017-566DAEE4C258}"/>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E9C4BA6-7183-A832-AC5C-5F88510B5B8F}"/>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38C889D3-B0EE-DDC3-CF4E-A1C7DE1F3A8E}"/>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EEA9689-1021-D81B-854B-6DECF049F00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1B31A063-BA2A-9064-85BD-185B70F34F20}"/>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3">
            <a:extLst>
              <a:ext uri="{FF2B5EF4-FFF2-40B4-BE49-F238E27FC236}">
                <a16:creationId xmlns:a16="http://schemas.microsoft.com/office/drawing/2014/main" id="{70D331C5-AA15-FDE3-DE5F-F6078FBE1B3C}"/>
              </a:ext>
            </a:extLst>
          </p:cNvPr>
          <p:cNvSpPr txBox="1"/>
          <p:nvPr/>
        </p:nvSpPr>
        <p:spPr>
          <a:xfrm rot="21046907">
            <a:off x="2280714" y="3254879"/>
            <a:ext cx="14211856" cy="3046988"/>
          </a:xfrm>
          <a:prstGeom prst="rect">
            <a:avLst/>
          </a:prstGeom>
          <a:solidFill>
            <a:srgbClr val="92D050"/>
          </a:solidFill>
          <a:ln>
            <a:solidFill>
              <a:schemeClr val="tx2"/>
            </a:solidFill>
          </a:ln>
        </p:spPr>
        <p:txBody>
          <a:bodyPr wrap="square" rtlCol="0">
            <a:spAutoFit/>
          </a:bodyPr>
          <a:lstStyle/>
          <a:p>
            <a:pPr algn="ctr"/>
            <a:r>
              <a:rPr lang="en-US" sz="4800" b="1" u="sng" dirty="0"/>
              <a:t>Principals</a:t>
            </a:r>
          </a:p>
          <a:p>
            <a:pPr algn="ctr"/>
            <a:r>
              <a:rPr lang="en-US" sz="4800" b="1" dirty="0"/>
              <a:t>Add additional slides as necessary to cover any other information you would like to include in your Principal’s Update</a:t>
            </a:r>
          </a:p>
        </p:txBody>
      </p:sp>
    </p:spTree>
    <p:extLst>
      <p:ext uri="{BB962C8B-B14F-4D97-AF65-F5344CB8AC3E}">
        <p14:creationId xmlns:p14="http://schemas.microsoft.com/office/powerpoint/2010/main" val="3689298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10682686" y="3767881"/>
            <a:ext cx="6066628" cy="2486771"/>
          </a:xfrm>
          <a:prstGeom prst="rect">
            <a:avLst/>
          </a:prstGeom>
        </p:spPr>
        <p:txBody>
          <a:bodyPr wrap="square" lIns="0" tIns="0" rIns="0" bIns="0" rtlCol="0" anchor="t">
            <a:spAutoFit/>
          </a:bodyPr>
          <a:lstStyle/>
          <a:p>
            <a:pPr marL="0" lvl="0" indent="0" algn="ctr">
              <a:lnSpc>
                <a:spcPts val="6399"/>
              </a:lnSpc>
            </a:pPr>
            <a:r>
              <a:rPr lang="en-US" sz="5600" b="1" spc="-63" dirty="0">
                <a:solidFill>
                  <a:srgbClr val="1D1D1B"/>
                </a:solidFill>
                <a:latin typeface="Poppins Bold"/>
                <a:ea typeface="Poppins Bold"/>
                <a:cs typeface="Poppins Bold"/>
                <a:sym typeface="Poppins Bold"/>
              </a:rPr>
              <a:t>Comprehensive Long Range Facilities Plan</a:t>
            </a:r>
            <a:r>
              <a:rPr lang="en-US" sz="6399"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327544" y="2131508"/>
            <a:ext cx="8473024" cy="6955750"/>
          </a:xfrm>
          <a:prstGeom prst="rect">
            <a:avLst/>
          </a:prstGeom>
          <a:noFill/>
        </p:spPr>
        <p:txBody>
          <a:bodyPr wrap="square" rtlCol="0">
            <a:spAutoFit/>
          </a:bodyPr>
          <a:lstStyle/>
          <a:p>
            <a:r>
              <a:rPr lang="en-US" sz="4000" b="1" dirty="0">
                <a:solidFill>
                  <a:schemeClr val="accent1"/>
                </a:solidFill>
                <a:latin typeface="Segoe UI" panose="020B0502040204020203" pitchFamily="34" charset="0"/>
                <a:cs typeface="Segoe UI" panose="020B0502040204020203" pitchFamily="34" charset="0"/>
              </a:rPr>
              <a:t>APS Forward 2040:</a:t>
            </a:r>
          </a:p>
          <a:p>
            <a:r>
              <a:rPr lang="en-US" sz="4000" b="1" dirty="0">
                <a:solidFill>
                  <a:schemeClr val="accent1"/>
                </a:solidFill>
                <a:latin typeface="Segoe UI" panose="020B0502040204020203" pitchFamily="34" charset="0"/>
                <a:cs typeface="Segoe UI" panose="020B0502040204020203" pitchFamily="34" charset="0"/>
              </a:rPr>
              <a:t>Reshaping the Future of Education</a:t>
            </a: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Taskforce Meetings</a:t>
            </a:r>
          </a:p>
          <a:p>
            <a:r>
              <a:rPr lang="en-US" sz="2800" dirty="0">
                <a:latin typeface="Segoe UI" panose="020B0502040204020203" pitchFamily="34" charset="0"/>
                <a:cs typeface="Segoe UI" panose="020B0502040204020203" pitchFamily="34" charset="0"/>
              </a:rPr>
              <a:t>May 8, 2025 - </a:t>
            </a:r>
            <a:r>
              <a:rPr lang="en-US" sz="2800" dirty="0">
                <a:latin typeface="Segoe UI" panose="020B0502040204020203" pitchFamily="34" charset="0"/>
                <a:cs typeface="Segoe UI" panose="020B0502040204020203" pitchFamily="34" charset="0"/>
                <a:hlinkClick r:id="rId9"/>
              </a:rPr>
              <a:t>Presentation</a:t>
            </a:r>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August 5, 2025- </a:t>
            </a:r>
            <a:r>
              <a:rPr lang="en-US" sz="2800" dirty="0">
                <a:latin typeface="Segoe UI" panose="020B0502040204020203" pitchFamily="34" charset="0"/>
                <a:cs typeface="Segoe UI" panose="020B0502040204020203" pitchFamily="34" charset="0"/>
                <a:hlinkClick r:id="rId10"/>
              </a:rPr>
              <a:t>Presentation</a:t>
            </a:r>
            <a:endParaRPr lang="en-US" sz="28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Upcoming Public Meetings</a:t>
            </a:r>
          </a:p>
          <a:p>
            <a:pPr marL="342900" indent="342900">
              <a:buFont typeface="Arial" panose="020B0604020202020204" pitchFamily="34" charset="0"/>
              <a:buChar char="•"/>
            </a:pPr>
            <a:r>
              <a:rPr lang="en-US" sz="2800" dirty="0"/>
              <a:t>August 25</a:t>
            </a:r>
          </a:p>
          <a:p>
            <a:pPr marL="342900" indent="342900">
              <a:buFont typeface="Arial" panose="020B0604020202020204" pitchFamily="34" charset="0"/>
              <a:buChar char="•"/>
            </a:pPr>
            <a:r>
              <a:rPr lang="en-US" sz="2800" dirty="0"/>
              <a:t>October 20</a:t>
            </a:r>
          </a:p>
          <a:p>
            <a:pPr marL="342900" indent="342900">
              <a:buFont typeface="Arial" panose="020B0604020202020204" pitchFamily="34" charset="0"/>
              <a:buChar char="•"/>
            </a:pPr>
            <a:r>
              <a:rPr lang="en-US" sz="2800" dirty="0"/>
              <a:t>November 10</a:t>
            </a:r>
          </a:p>
          <a:p>
            <a:r>
              <a:rPr lang="en-US" sz="2800" b="1" dirty="0">
                <a:solidFill>
                  <a:schemeClr val="accent4"/>
                </a:solidFill>
              </a:rPr>
              <a:t>Virtual</a:t>
            </a:r>
            <a:r>
              <a:rPr lang="en-US" sz="2800" dirty="0">
                <a:solidFill>
                  <a:schemeClr val="accent4"/>
                </a:solidFill>
              </a:rPr>
              <a:t> – at Noon</a:t>
            </a:r>
          </a:p>
          <a:p>
            <a:r>
              <a:rPr lang="en-US" sz="2800" b="1" dirty="0">
                <a:solidFill>
                  <a:schemeClr val="accent4"/>
                </a:solidFill>
              </a:rPr>
              <a:t>In-person</a:t>
            </a:r>
            <a:r>
              <a:rPr lang="en-US" sz="2800" dirty="0">
                <a:solidFill>
                  <a:schemeClr val="accent4"/>
                </a:solidFill>
              </a:rPr>
              <a:t> at 6PM at CLL (130 Trinity Ave)</a:t>
            </a:r>
          </a:p>
          <a:p>
            <a:endParaRPr lang="en-US" sz="2400" dirty="0"/>
          </a:p>
          <a:p>
            <a:endParaRPr lang="en-US"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11064218" y="6411889"/>
            <a:ext cx="5257800" cy="523220"/>
          </a:xfrm>
          <a:prstGeom prst="rect">
            <a:avLst/>
          </a:prstGeom>
          <a:noFill/>
        </p:spPr>
        <p:txBody>
          <a:bodyPr wrap="square" rtlCol="0">
            <a:spAutoFit/>
          </a:bodyPr>
          <a:lstStyle/>
          <a:p>
            <a:pPr algn="ctr"/>
            <a:r>
              <a:rPr lang="en-US" sz="2800"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10682686" y="2505514"/>
            <a:ext cx="6066628" cy="830997"/>
          </a:xfrm>
          <a:prstGeom prst="rect">
            <a:avLst/>
          </a:prstGeom>
        </p:spPr>
        <p:txBody>
          <a:bodyPr wrap="square" lIns="0" tIns="0" rIns="0" bIns="0" rtlCol="0" anchor="t">
            <a:spAutoFit/>
          </a:bodyPr>
          <a:lstStyle/>
          <a:p>
            <a:pPr marL="0" lvl="0" indent="0" algn="ctr">
              <a:lnSpc>
                <a:spcPts val="6399"/>
              </a:lnSpc>
            </a:pPr>
            <a:r>
              <a:rPr lang="en-US" sz="6000" spc="-63"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7D3A-836E-E6C2-6C65-43056F36C6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D5B997-0F9D-12A8-65EE-57F59DFAD24A}"/>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3E7C91EB-9E68-602E-F1ED-ABED3C75CE68}"/>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B56C9A6-783E-0DD9-323D-0A82F4D5EC3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998A122-2D1E-2C7D-9F90-744BC82D88F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2B0FF8AA-BCD0-63FF-5645-886A9F25483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AEA75DAE-ECBA-93EC-DD5A-293B34EFAF53}"/>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5359E09-ECC5-29A1-F12F-0E98AF81362F}"/>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5D2D04A4-6970-D2D2-807C-19EDCCC11767}"/>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A59E796-EB3C-3599-AE6E-28CC0775992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767A2DAF-EA79-4D9E-BA1A-2344311B5731}"/>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8C279D88-2BE7-28F3-1452-713FABE79019}"/>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C62B8AC7-D201-45BF-68B2-5DB221C8A413}"/>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384D9DAD-74AA-AF0E-CB29-167944C0B1CA}"/>
              </a:ext>
            </a:extLst>
          </p:cNvPr>
          <p:cNvSpPr txBox="1"/>
          <p:nvPr/>
        </p:nvSpPr>
        <p:spPr>
          <a:xfrm>
            <a:off x="9179984" y="4612356"/>
            <a:ext cx="6895741" cy="845296"/>
          </a:xfrm>
          <a:prstGeom prst="rect">
            <a:avLst/>
          </a:prstGeom>
        </p:spPr>
        <p:txBody>
          <a:bodyPr wrap="square" lIns="0" tIns="0" rIns="0" bIns="0" rtlCol="0" anchor="t">
            <a:spAutoFit/>
          </a:bodyPr>
          <a:lstStyle/>
          <a:p>
            <a:pPr marL="0" lvl="0" indent="0" algn="ctr">
              <a:lnSpc>
                <a:spcPts val="6399"/>
              </a:lnSpc>
            </a:pPr>
            <a:r>
              <a:rPr lang="en-US" sz="5500" b="1" spc="-63" dirty="0">
                <a:solidFill>
                  <a:schemeClr val="bg1"/>
                </a:solidFill>
                <a:latin typeface="Poppins Bold"/>
                <a:ea typeface="Poppins Bold"/>
                <a:cs typeface="Poppins Bold"/>
                <a:sym typeface="Poppins Bold"/>
              </a:rPr>
              <a:t>Announcements</a:t>
            </a:r>
          </a:p>
        </p:txBody>
      </p:sp>
      <p:grpSp>
        <p:nvGrpSpPr>
          <p:cNvPr id="15" name="Group 11">
            <a:extLst>
              <a:ext uri="{FF2B5EF4-FFF2-40B4-BE49-F238E27FC236}">
                <a16:creationId xmlns:a16="http://schemas.microsoft.com/office/drawing/2014/main" id="{ED3A831C-CC76-50C6-7F05-D36D23C0438E}"/>
              </a:ext>
            </a:extLst>
          </p:cNvPr>
          <p:cNvGrpSpPr/>
          <p:nvPr/>
        </p:nvGrpSpPr>
        <p:grpSpPr>
          <a:xfrm>
            <a:off x="1646129" y="2034986"/>
            <a:ext cx="6895741" cy="5441899"/>
            <a:chOff x="0" y="-57150"/>
            <a:chExt cx="1816162" cy="1433257"/>
          </a:xfrm>
        </p:grpSpPr>
        <p:sp>
          <p:nvSpPr>
            <p:cNvPr id="16" name="Freeform 12">
              <a:extLst>
                <a:ext uri="{FF2B5EF4-FFF2-40B4-BE49-F238E27FC236}">
                  <a16:creationId xmlns:a16="http://schemas.microsoft.com/office/drawing/2014/main" id="{7B191614-2182-227F-128F-A138D98FFD71}"/>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7" name="TextBox 13">
              <a:extLst>
                <a:ext uri="{FF2B5EF4-FFF2-40B4-BE49-F238E27FC236}">
                  <a16:creationId xmlns:a16="http://schemas.microsoft.com/office/drawing/2014/main" id="{3FC3B8E5-BA94-F764-BF05-C61A33316B9D}"/>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8" name="TextBox 17">
            <a:extLst>
              <a:ext uri="{FF2B5EF4-FFF2-40B4-BE49-F238E27FC236}">
                <a16:creationId xmlns:a16="http://schemas.microsoft.com/office/drawing/2014/main" id="{B70BDFB6-36A7-04CF-E35B-969877B7A543}"/>
              </a:ext>
            </a:extLst>
          </p:cNvPr>
          <p:cNvSpPr txBox="1"/>
          <p:nvPr/>
        </p:nvSpPr>
        <p:spPr>
          <a:xfrm>
            <a:off x="1984028" y="2587465"/>
            <a:ext cx="5864572" cy="4524315"/>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a:solidFill>
                  <a:srgbClr val="F5F5F5"/>
                </a:solidFill>
              </a:rPr>
              <a:t>9/5 Community pantry</a:t>
            </a:r>
          </a:p>
          <a:p>
            <a:pPr marL="285750" indent="-285750">
              <a:buFont typeface="Wingdings" panose="05000000000000000000" pitchFamily="2" charset="2"/>
              <a:buChar char="§"/>
            </a:pPr>
            <a:r>
              <a:rPr lang="en-US" sz="2800" b="1" dirty="0">
                <a:solidFill>
                  <a:srgbClr val="F5F5F5"/>
                </a:solidFill>
              </a:rPr>
              <a:t>9/5 Ram Recognition 1:00 pm</a:t>
            </a:r>
          </a:p>
          <a:p>
            <a:pPr marL="285750" indent="-285750">
              <a:buFont typeface="Wingdings" panose="05000000000000000000" pitchFamily="2" charset="2"/>
              <a:buChar char="§"/>
            </a:pPr>
            <a:r>
              <a:rPr lang="en-US" sz="2800" b="1" dirty="0">
                <a:solidFill>
                  <a:srgbClr val="F5F5F5"/>
                </a:solidFill>
              </a:rPr>
              <a:t>9/8-9/12 SEL Spirit Week</a:t>
            </a:r>
          </a:p>
          <a:p>
            <a:pPr marL="285750" indent="-285750">
              <a:buFont typeface="Wingdings" panose="05000000000000000000" pitchFamily="2" charset="2"/>
              <a:buChar char="§"/>
            </a:pPr>
            <a:r>
              <a:rPr lang="en-US" sz="2800" b="1" dirty="0">
                <a:solidFill>
                  <a:srgbClr val="F5F5F5"/>
                </a:solidFill>
              </a:rPr>
              <a:t>9/8 Scotts Grandparents’ Day 8:30-9:30 am</a:t>
            </a:r>
          </a:p>
          <a:p>
            <a:pPr marL="285750" indent="-285750">
              <a:buFont typeface="Wingdings" panose="05000000000000000000" pitchFamily="2" charset="2"/>
              <a:buChar char="§"/>
            </a:pPr>
            <a:r>
              <a:rPr lang="en-US" sz="2800" b="1" dirty="0">
                <a:solidFill>
                  <a:srgbClr val="F5F5F5"/>
                </a:solidFill>
              </a:rPr>
              <a:t>9/9 Dinner with Data 6:00-8:00 pm</a:t>
            </a:r>
          </a:p>
          <a:p>
            <a:pPr marL="285750" indent="-285750">
              <a:buFont typeface="Wingdings" panose="05000000000000000000" pitchFamily="2" charset="2"/>
              <a:buChar char="§"/>
            </a:pPr>
            <a:r>
              <a:rPr lang="en-US" sz="2800" b="1" dirty="0">
                <a:solidFill>
                  <a:srgbClr val="F5F5F5"/>
                </a:solidFill>
              </a:rPr>
              <a:t>9/12 Skate Night 6:00-8:00 pm</a:t>
            </a:r>
          </a:p>
          <a:p>
            <a:pPr marL="285750" indent="-285750">
              <a:buFont typeface="Wingdings" panose="05000000000000000000" pitchFamily="2" charset="2"/>
              <a:buChar char="§"/>
            </a:pPr>
            <a:r>
              <a:rPr lang="en-US" sz="2800" b="1" dirty="0">
                <a:solidFill>
                  <a:srgbClr val="F5F5F5"/>
                </a:solidFill>
              </a:rPr>
              <a:t>9/15 Hispanic Heritage Month Begins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35349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9532634" y="12913"/>
            <a:ext cx="8366731" cy="2865247"/>
          </a:xfrm>
          <a:prstGeom prst="rect">
            <a:avLst/>
          </a:prstGeom>
          <a:noFill/>
        </p:spPr>
        <p:txBody>
          <a:bodyPr lIns="50800" tIns="50800" rIns="50800" bIns="50800" rtlCol="0" anchor="ctr"/>
          <a:lstStyle/>
          <a:p>
            <a:pPr algn="ctr"/>
            <a:r>
              <a:rPr lang="en-US" sz="9600" b="1" dirty="0">
                <a:ln>
                  <a:solidFill>
                    <a:schemeClr val="tx1"/>
                  </a:solidFill>
                </a:ln>
                <a:solidFill>
                  <a:schemeClr val="tx2"/>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10083388" y="5180039"/>
            <a:ext cx="7213912" cy="2462213"/>
          </a:xfrm>
          <a:prstGeom prst="rect">
            <a:avLst/>
          </a:prstGeom>
        </p:spPr>
        <p:txBody>
          <a:bodyPr wrap="square" lIns="0" tIns="0" rIns="0" bIns="0" rtlCol="0" anchor="t">
            <a:spAutoFit/>
          </a:bodyPr>
          <a:lstStyle/>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Saturday</a:t>
            </a:r>
          </a:p>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September 27</a:t>
            </a:r>
          </a:p>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1013062" y="5547828"/>
            <a:ext cx="7681225" cy="3970318"/>
          </a:xfrm>
          <a:prstGeom prst="rect">
            <a:avLst/>
          </a:prstGeom>
        </p:spPr>
        <p:txBody>
          <a:bodyPr wrap="square" lIns="0" tIns="0" rIns="0" bIns="0" rtlCol="0" anchor="t">
            <a:spAutoFit/>
          </a:bodyPr>
          <a:lstStyle/>
          <a:p>
            <a:pPr marL="0" lvl="0" indent="0">
              <a:spcAft>
                <a:spcPts val="1200"/>
              </a:spcAft>
            </a:pPr>
            <a:r>
              <a:rPr lang="en-US" sz="4000" b="1" spc="-63" dirty="0">
                <a:solidFill>
                  <a:schemeClr val="accent1"/>
                </a:solidFill>
                <a:latin typeface="Segoe UI" panose="020B0502040204020203" pitchFamily="34" charset="0"/>
                <a:ea typeface="Poppins Bold"/>
                <a:cs typeface="Segoe UI" panose="020B0502040204020203" pitchFamily="34" charset="0"/>
                <a:sym typeface="Poppins Bold"/>
              </a:rPr>
              <a:t>Come learn more about: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lvl="0" algn="ctr">
              <a:spcAft>
                <a:spcPts val="1200"/>
              </a:spcAft>
            </a:pPr>
            <a:r>
              <a:rPr lang="en-US" sz="4000" i="1" spc="-63"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marL="0" lvl="0" indent="0" algn="ctr"/>
            <a:endParaRPr lang="en-US" sz="3200" spc="-63"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840476" y="3447107"/>
            <a:ext cx="8026396" cy="1661993"/>
          </a:xfrm>
          <a:prstGeom prst="rect">
            <a:avLst/>
          </a:prstGeom>
        </p:spPr>
        <p:txBody>
          <a:bodyPr wrap="square" lIns="0" tIns="0" rIns="0" bIns="0" rtlCol="0" anchor="t">
            <a:spAutoFit/>
          </a:bodyPr>
          <a:lstStyle/>
          <a:p>
            <a:pPr marL="0" lvl="0" indent="0" algn="ctr"/>
            <a:r>
              <a:rPr lang="en-US" sz="4400" b="1" spc="-63" dirty="0">
                <a:latin typeface="Segoe UI" panose="020B0502040204020203" pitchFamily="34" charset="0"/>
                <a:ea typeface="Poppins Bold"/>
                <a:cs typeface="Segoe UI" panose="020B0502040204020203" pitchFamily="34" charset="0"/>
                <a:sym typeface="Poppins Bold"/>
              </a:rPr>
              <a:t>Bring the full GO Team</a:t>
            </a:r>
          </a:p>
          <a:p>
            <a:pPr lvl="0" algn="ctr"/>
            <a:r>
              <a:rPr lang="en-US" sz="3200" b="1" dirty="0">
                <a:solidFill>
                  <a:schemeClr val="accent5"/>
                </a:solidFill>
              </a:rPr>
              <a:t>Come ready to collaborate, contribute, and create the future!</a:t>
            </a:r>
            <a:r>
              <a:rPr lang="en-US" sz="3200" b="1" spc="-63" dirty="0">
                <a:solidFill>
                  <a:schemeClr val="accent5"/>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9532633" y="2827450"/>
            <a:ext cx="8366731" cy="2025746"/>
          </a:xfrm>
          <a:prstGeom prst="rect">
            <a:avLst/>
          </a:prstGeom>
          <a:noFill/>
        </p:spPr>
        <p:txBody>
          <a:bodyPr lIns="50800" tIns="50800" rIns="50800" bIns="50800" rtlCol="0" anchor="ctr"/>
          <a:lstStyle/>
          <a:p>
            <a:pPr algn="ctr"/>
            <a:r>
              <a:rPr lang="en-US" sz="8800" dirty="0">
                <a:ln>
                  <a:solidFill>
                    <a:schemeClr val="tx2"/>
                  </a:solidFill>
                </a:ln>
                <a:solidFill>
                  <a:schemeClr val="bg1"/>
                </a:solidFill>
                <a:latin typeface="Segoe UI Black" panose="020B0A02040204020203" pitchFamily="34" charset="0"/>
                <a:ea typeface="Segoe UI Black" panose="020B0A02040204020203" pitchFamily="34" charset="0"/>
              </a:rPr>
              <a:t>G3 Summit</a:t>
            </a:r>
          </a:p>
          <a:p>
            <a:pPr algn="ctr"/>
            <a:r>
              <a:rPr lang="en-US" sz="4400" dirty="0">
                <a:latin typeface="Segoe UI" panose="020B0502040204020203" pitchFamily="34" charset="0"/>
              </a:rPr>
              <a:t>Go</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Grow</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Govern</a:t>
            </a:r>
            <a:r>
              <a:rPr lang="en-US" sz="4400" b="1" dirty="0">
                <a:solidFill>
                  <a:schemeClr val="accent2"/>
                </a:solidFill>
                <a:latin typeface="Segoe UI" panose="020B0502040204020203" pitchFamily="34" charset="0"/>
              </a:rPr>
              <a:t>.</a:t>
            </a:r>
            <a:endParaRPr sz="4400" b="1" dirty="0">
              <a:solidFill>
                <a:schemeClr val="accent2"/>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615175" y="1856481"/>
            <a:ext cx="6477000" cy="1446550"/>
          </a:xfrm>
          <a:prstGeom prst="rect">
            <a:avLst/>
          </a:prstGeom>
          <a:noFill/>
        </p:spPr>
        <p:txBody>
          <a:bodyPr wrap="square" rtlCol="0">
            <a:spAutoFit/>
          </a:bodyPr>
          <a:lstStyle/>
          <a:p>
            <a:r>
              <a:rPr lang="en-US" sz="8800" b="1" spc="-63" dirty="0">
                <a:ln>
                  <a:solidFill>
                    <a:schemeClr val="tx2"/>
                  </a:solidFill>
                </a:ln>
                <a:solidFill>
                  <a:schemeClr val="accent1"/>
                </a:solidFill>
                <a:latin typeface="Segoe UI" panose="020B0502040204020203" pitchFamily="34" charset="0"/>
                <a:ea typeface="Poppins Bold"/>
                <a:cs typeface="Segoe UI" panose="020B0502040204020203" pitchFamily="34" charset="0"/>
                <a:sym typeface="Poppins Bold"/>
              </a:rPr>
              <a:t>IN-PERSON</a:t>
            </a:r>
          </a:p>
        </p:txBody>
      </p:sp>
      <p:sp>
        <p:nvSpPr>
          <p:cNvPr id="7" name="TextBox 12">
            <a:extLst>
              <a:ext uri="{FF2B5EF4-FFF2-40B4-BE49-F238E27FC236}">
                <a16:creationId xmlns:a16="http://schemas.microsoft.com/office/drawing/2014/main" id="{618A0F44-AA66-1F06-7F62-64625736AEAB}"/>
              </a:ext>
            </a:extLst>
          </p:cNvPr>
          <p:cNvSpPr txBox="1"/>
          <p:nvPr/>
        </p:nvSpPr>
        <p:spPr>
          <a:xfrm>
            <a:off x="9160117" y="7842035"/>
            <a:ext cx="9127883" cy="2065662"/>
          </a:xfrm>
          <a:prstGeom prst="rect">
            <a:avLst/>
          </a:prstGeom>
          <a:solidFill>
            <a:schemeClr val="accent1"/>
          </a:solidFill>
        </p:spPr>
        <p:txBody>
          <a:bodyPr lIns="50800" tIns="50800" rIns="50800" bIns="50800" rtlCol="0" anchor="ctr"/>
          <a:lstStyle/>
          <a:p>
            <a:pPr algn="ctr"/>
            <a:r>
              <a:rPr lang="en-US" sz="4000" dirty="0">
                <a:solidFill>
                  <a:schemeClr val="bg1"/>
                </a:solidFill>
                <a:latin typeface="Segoe UI Black" panose="020B0A02040204020203" pitchFamily="34" charset="0"/>
                <a:ea typeface="Segoe UI Black" panose="020B0A02040204020203" pitchFamily="34" charset="0"/>
              </a:rPr>
              <a:t>Atlanta College &amp; Career Academy</a:t>
            </a:r>
          </a:p>
          <a:p>
            <a:pPr algn="ctr"/>
            <a:r>
              <a:rPr lang="en-US" sz="3600" dirty="0">
                <a:latin typeface="Segoe UI" panose="020B0502040204020203" pitchFamily="34" charset="0"/>
              </a:rPr>
              <a:t>1090 Windsor St SW</a:t>
            </a:r>
            <a:endParaRPr sz="3600" b="1" dirty="0">
              <a:solidFill>
                <a:schemeClr val="accent2"/>
              </a:solidFill>
              <a:latin typeface="Segoe UI" panose="020B0502040204020203" pitchFamily="34" charset="0"/>
            </a:endParaRPr>
          </a:p>
        </p:txBody>
      </p:sp>
    </p:spTree>
    <p:extLst>
      <p:ext uri="{BB962C8B-B14F-4D97-AF65-F5344CB8AC3E}">
        <p14:creationId xmlns:p14="http://schemas.microsoft.com/office/powerpoint/2010/main" val="3999879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5A16B58D-E43A-CFAB-FC64-6D3E00E25841}"/>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 y="2379690"/>
            <a:ext cx="6934200" cy="69342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9699699" y="491877"/>
            <a:ext cx="7552856" cy="8248412"/>
          </a:xfrm>
          <a:prstGeom prst="rect">
            <a:avLst/>
          </a:prstGeom>
          <a:noFill/>
        </p:spPr>
        <p:txBody>
          <a:bodyPr wrap="square" rtlCol="0">
            <a:spAutoFit/>
          </a:bodyPr>
          <a:lstStyle/>
          <a:p>
            <a:pPr algn="ctr"/>
            <a:r>
              <a:rPr lang="en-US" sz="6000" b="1" u="sng" dirty="0">
                <a:solidFill>
                  <a:schemeClr val="accent1"/>
                </a:solidFill>
              </a:rPr>
              <a:t>GO Team Members</a:t>
            </a:r>
          </a:p>
          <a:p>
            <a:endParaRPr lang="en-US" dirty="0"/>
          </a:p>
          <a:p>
            <a:pPr algn="ctr"/>
            <a:r>
              <a:rPr lang="en-US" sz="3600" b="1" dirty="0"/>
              <a:t>Remember to complete your training.</a:t>
            </a:r>
          </a:p>
          <a:p>
            <a:endParaRPr lang="en-US" sz="3600" dirty="0"/>
          </a:p>
          <a:p>
            <a:pPr>
              <a:spcAft>
                <a:spcPts val="1200"/>
              </a:spcAft>
            </a:pPr>
            <a:r>
              <a:rPr lang="en-US" sz="3600" dirty="0"/>
              <a:t>As outlined in Section 2.14 of the GO Team Handbook, GO Team members are </a:t>
            </a:r>
            <a:r>
              <a:rPr lang="en-US" sz="3600" b="1" dirty="0">
                <a:solidFill>
                  <a:schemeClr val="accent1"/>
                </a:solidFill>
              </a:rPr>
              <a:t>required to complete</a:t>
            </a:r>
            <a:r>
              <a:rPr lang="en-US" sz="3600" dirty="0"/>
              <a:t> orientation within </a:t>
            </a:r>
            <a:r>
              <a:rPr lang="en-US" sz="3600" b="1" dirty="0">
                <a:solidFill>
                  <a:schemeClr val="accent1"/>
                </a:solidFill>
              </a:rPr>
              <a:t>one year</a:t>
            </a:r>
            <a:r>
              <a:rPr lang="en-US" sz="3600" dirty="0"/>
              <a:t> of joining the team and must be renewed every four years.</a:t>
            </a:r>
          </a:p>
          <a:p>
            <a:pPr>
              <a:spcAft>
                <a:spcPts val="1200"/>
              </a:spcAft>
            </a:pPr>
            <a:r>
              <a:rPr lang="en-US" sz="3600" dirty="0"/>
              <a:t>Failure to complete this training will result in removal from the GO Team</a:t>
            </a:r>
          </a:p>
          <a:p>
            <a:endParaRPr lang="en-US" sz="3600" dirty="0"/>
          </a:p>
          <a:p>
            <a:r>
              <a:rPr lang="en-US" sz="3600" dirty="0"/>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7">
              <a:extLst>
                <a:ext uri="{96DAC541-7B7A-43D3-8B79-37D633B846F1}">
                  <asvg:svgBlip xmlns:asvg="http://schemas.microsoft.com/office/drawing/2016/SVG/main" r:embed="rId8"/>
                </a:ext>
              </a:extLst>
            </a:blip>
            <a:stretch>
              <a:fillRect t="-1" b="-69228"/>
            </a:stretch>
          </a:blipFill>
        </p:spPr>
        <p:txBody>
          <a:bodyPr/>
          <a:lstStyle/>
          <a:p>
            <a:endParaRPr lang="en-US" dirty="0">
              <a:latin typeface="Segoe UI" panose="020B0502040204020203" pitchFamily="34" charset="0"/>
            </a:endParaRPr>
          </a:p>
        </p:txBody>
      </p:sp>
      <p:sp>
        <p:nvSpPr>
          <p:cNvPr id="6" name="TextBox 6"/>
          <p:cNvSpPr txBox="1"/>
          <p:nvPr/>
        </p:nvSpPr>
        <p:spPr>
          <a:xfrm>
            <a:off x="2805831" y="4003040"/>
            <a:ext cx="12676338" cy="1252219"/>
          </a:xfrm>
          <a:prstGeom prst="rect">
            <a:avLst/>
          </a:prstGeom>
        </p:spPr>
        <p:txBody>
          <a:bodyPr lIns="0" tIns="0" rIns="0" bIns="0" rtlCol="0" anchor="t">
            <a:spAutoFit/>
          </a:bodyPr>
          <a:lstStyle/>
          <a:p>
            <a:pPr marL="0" lvl="0" indent="0" algn="ctr">
              <a:lnSpc>
                <a:spcPts val="8799"/>
              </a:lnSpc>
            </a:pPr>
            <a:r>
              <a:rPr lang="en-US" sz="8799" b="1" spc="-87">
                <a:solidFill>
                  <a:srgbClr val="1D1D1B"/>
                </a:solidFill>
                <a:latin typeface="Poppins Bold"/>
                <a:ea typeface="Poppins Bold"/>
                <a:cs typeface="Poppins Bold"/>
                <a:sym typeface="Poppins Bold"/>
              </a:rPr>
              <a:t>THANK YOU</a:t>
            </a:r>
          </a:p>
        </p:txBody>
      </p:sp>
      <p:sp>
        <p:nvSpPr>
          <p:cNvPr id="7" name="TextBox 6">
            <a:extLst>
              <a:ext uri="{FF2B5EF4-FFF2-40B4-BE49-F238E27FC236}">
                <a16:creationId xmlns:a16="http://schemas.microsoft.com/office/drawing/2014/main" id="{4B864554-5E7C-1B77-BF86-669B6E42A4B3}"/>
              </a:ext>
            </a:extLst>
          </p:cNvPr>
          <p:cNvSpPr txBox="1"/>
          <p:nvPr/>
        </p:nvSpPr>
        <p:spPr>
          <a:xfrm>
            <a:off x="4419600" y="5728101"/>
            <a:ext cx="9448800" cy="769441"/>
          </a:xfrm>
          <a:prstGeom prst="rect">
            <a:avLst/>
          </a:prstGeom>
          <a:noFill/>
        </p:spPr>
        <p:txBody>
          <a:bodyPr wrap="square" rtlCol="0">
            <a:spAutoFit/>
          </a:bodyPr>
          <a:lstStyle/>
          <a:p>
            <a:pPr algn="ctr"/>
            <a:r>
              <a:rPr lang="en-US" sz="4400" i="1" dirty="0">
                <a:solidFill>
                  <a:schemeClr val="accent4"/>
                </a:solidFill>
              </a:rPr>
              <a:t>We’re looking forward to a great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578F-EDBE-752A-91C9-8B26299816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56AA7C-96BE-8019-57D2-592BABC073F8}"/>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7028A849-D456-E6E9-79FF-64EBD3265D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5E0681E5-56C5-2DE5-BA74-3287CCFCD8C7}"/>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A78D4C5A-531D-9375-16C6-F3ED0121FEAA}"/>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603FB97-799E-1E88-AEFB-6712D9E046C9}"/>
              </a:ext>
            </a:extLst>
          </p:cNvPr>
          <p:cNvSpPr txBox="1"/>
          <p:nvPr/>
        </p:nvSpPr>
        <p:spPr>
          <a:xfrm>
            <a:off x="11734800" y="1714500"/>
            <a:ext cx="6248400" cy="2206124"/>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Approve the Agenda</a:t>
            </a:r>
          </a:p>
        </p:txBody>
      </p:sp>
      <p:sp>
        <p:nvSpPr>
          <p:cNvPr id="7" name="TextBox 6">
            <a:extLst>
              <a:ext uri="{FF2B5EF4-FFF2-40B4-BE49-F238E27FC236}">
                <a16:creationId xmlns:a16="http://schemas.microsoft.com/office/drawing/2014/main" id="{3129A127-DD59-CB0B-DDF7-09185CAFB386}"/>
              </a:ext>
            </a:extLst>
          </p:cNvPr>
          <p:cNvSpPr txBox="1"/>
          <p:nvPr/>
        </p:nvSpPr>
        <p:spPr>
          <a:xfrm>
            <a:off x="3733800" y="164829"/>
            <a:ext cx="7391400" cy="9628020"/>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Leveling &amp; FY26 Budget Adjustment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2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5176767"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p:cNvGrpSpPr/>
          <p:nvPr/>
        </p:nvGrpSpPr>
        <p:grpSpPr>
          <a:xfrm>
            <a:off x="1173412" y="1383330"/>
            <a:ext cx="4677548" cy="6883014"/>
            <a:chOff x="0" y="0"/>
            <a:chExt cx="1231947" cy="1812810"/>
          </a:xfrm>
        </p:grpSpPr>
        <p:sp>
          <p:nvSpPr>
            <p:cNvPr id="8" name="Freeform 8"/>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2EB3E87D-230C-D181-DCE3-ABC993E70041}"/>
              </a:ext>
            </a:extLst>
          </p:cNvPr>
          <p:cNvSpPr txBox="1"/>
          <p:nvPr/>
        </p:nvSpPr>
        <p:spPr>
          <a:xfrm>
            <a:off x="1173412" y="4592033"/>
            <a:ext cx="467754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Vacant Seats</a:t>
            </a:r>
          </a:p>
        </p:txBody>
      </p:sp>
      <p:sp>
        <p:nvSpPr>
          <p:cNvPr id="12" name="TextBox 11">
            <a:extLst>
              <a:ext uri="{FF2B5EF4-FFF2-40B4-BE49-F238E27FC236}">
                <a16:creationId xmlns:a16="http://schemas.microsoft.com/office/drawing/2014/main" id="{7D8EF423-DCB7-2B34-5D62-AE8BBBF0EE86}"/>
              </a:ext>
            </a:extLst>
          </p:cNvPr>
          <p:cNvSpPr txBox="1"/>
          <p:nvPr/>
        </p:nvSpPr>
        <p:spPr>
          <a:xfrm>
            <a:off x="7543800" y="64362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Vacant Seats</a:t>
            </a:r>
            <a:r>
              <a:rPr lang="en-US" sz="3600" dirty="0">
                <a:latin typeface="Segoe UI" panose="020B0502040204020203" pitchFamily="34" charset="0"/>
              </a:rPr>
              <a:t> are seats which have been vacated prior to the end of the seat’s term.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appointed to the seat will serve until the end of the seat’s term.</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individuals for each vacant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29632F82-F5C2-7450-1E7A-FAC974A3888C}"/>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each vacant seat. </a:t>
            </a:r>
          </a:p>
        </p:txBody>
      </p:sp>
      <p:sp>
        <p:nvSpPr>
          <p:cNvPr id="14" name="TextBox 13">
            <a:extLst>
              <a:ext uri="{FF2B5EF4-FFF2-40B4-BE49-F238E27FC236}">
                <a16:creationId xmlns:a16="http://schemas.microsoft.com/office/drawing/2014/main" id="{F8683A32-E8D8-1EC3-E719-2A8C4B5099B5}"/>
              </a:ext>
            </a:extLst>
          </p:cNvPr>
          <p:cNvSpPr txBox="1"/>
          <p:nvPr/>
        </p:nvSpPr>
        <p:spPr>
          <a:xfrm>
            <a:off x="1475263" y="3058382"/>
            <a:ext cx="4038600" cy="1200329"/>
          </a:xfrm>
          <a:prstGeom prst="rect">
            <a:avLst/>
          </a:prstGeom>
          <a:noFill/>
        </p:spPr>
        <p:txBody>
          <a:bodyPr wrap="square" rtlCol="0">
            <a:spAutoFit/>
          </a:bodyPr>
          <a:lstStyle/>
          <a:p>
            <a:pPr algn="ctr"/>
            <a:r>
              <a:rPr lang="en-US" sz="3600" b="1" i="1" dirty="0">
                <a:solidFill>
                  <a:schemeClr val="accent4"/>
                </a:solidFill>
              </a:rPr>
              <a:t>Only if the GO Team has vacant seats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5D1B-20D1-891A-FCC3-1F5BDC542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DF423D-E69D-26C3-BF7B-F891F580D40E}"/>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6ADF3110-8DFC-A206-07C8-575E8585CC46}"/>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D9D7806D-A4DD-3DBD-F32D-C674ABEF2FE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34BE735-B3EA-EEDB-0964-95F9CCDB108B}"/>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FEA1DDC-8607-F146-8EAB-0E4926F10FD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615222FE-F42F-F0A4-8DBF-DD2DBAA7CF62}"/>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CE57BB8-6F4C-AC7D-497B-C8232793D0E7}"/>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67D1FC0E-0A9E-F288-D064-140A8A948A5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18EEC2C4-1206-C081-ADAE-6C974C0E9C78}"/>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DE5B402A-B92A-CC4D-8902-B18D4D14D949}"/>
              </a:ext>
            </a:extLst>
          </p:cNvPr>
          <p:cNvSpPr txBox="1"/>
          <p:nvPr/>
        </p:nvSpPr>
        <p:spPr>
          <a:xfrm>
            <a:off x="1173412" y="3883605"/>
            <a:ext cx="4677548" cy="2486771"/>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Fill Open Community  Seat</a:t>
            </a:r>
          </a:p>
        </p:txBody>
      </p:sp>
      <p:sp>
        <p:nvSpPr>
          <p:cNvPr id="12" name="TextBox 11">
            <a:extLst>
              <a:ext uri="{FF2B5EF4-FFF2-40B4-BE49-F238E27FC236}">
                <a16:creationId xmlns:a16="http://schemas.microsoft.com/office/drawing/2014/main" id="{54997EBF-CACA-13BA-8A70-18C9656C3D7A}"/>
              </a:ext>
            </a:extLst>
          </p:cNvPr>
          <p:cNvSpPr txBox="1"/>
          <p:nvPr/>
        </p:nvSpPr>
        <p:spPr>
          <a:xfrm>
            <a:off x="7543800" y="45231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The new </a:t>
            </a:r>
            <a:r>
              <a:rPr lang="en-US" sz="3600" b="1" dirty="0">
                <a:latin typeface="Segoe UI" panose="020B0502040204020203" pitchFamily="34" charset="0"/>
              </a:rPr>
              <a:t>Community Member</a:t>
            </a:r>
            <a:r>
              <a:rPr lang="en-US" sz="3600" dirty="0">
                <a:latin typeface="Segoe UI" panose="020B0502040204020203" pitchFamily="34" charset="0"/>
              </a:rPr>
              <a:t> for the open seat will serve for a full two-year term – until June 2027.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t>
            </a:r>
            <a:r>
              <a:rPr lang="en-US" sz="3600" b="1" dirty="0">
                <a:latin typeface="Segoe UI" panose="020B0502040204020203" pitchFamily="34" charset="0"/>
              </a:rPr>
              <a:t>cannot</a:t>
            </a:r>
            <a:r>
              <a:rPr lang="en-US" sz="3600" dirty="0">
                <a:latin typeface="Segoe UI" panose="020B0502040204020203" pitchFamily="34" charset="0"/>
              </a:rPr>
              <a:t> be full-time APS employees.</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the individual for the Community Member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EEEC900B-47DB-2310-6D36-6E9C236F4BF8}"/>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the Community Member. </a:t>
            </a:r>
          </a:p>
        </p:txBody>
      </p:sp>
    </p:spTree>
    <p:extLst>
      <p:ext uri="{BB962C8B-B14F-4D97-AF65-F5344CB8AC3E}">
        <p14:creationId xmlns:p14="http://schemas.microsoft.com/office/powerpoint/2010/main" val="389796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A6C6-875A-F62C-2F3D-FD5A782EDA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013CA0-07E4-6F19-57D9-3336A2F19024}"/>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477A90E8-E460-AD8E-719F-1A988AA2056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C89AD71-9279-6934-5995-E1A8AA8564FD}"/>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4F45095-037A-713D-AA07-A8BB4516FF28}"/>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0196D12-68DC-7268-4143-3254D8973B5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824B2E4-27D2-42B7-EBE1-4AE9F99A7DB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D51F3069-F75D-C100-9F18-EC1C105C465F}"/>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27C30A41-DBE2-3EDD-5235-7A5E5420148A}"/>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C27C11D-AEC1-5B65-0C04-94B89A34043C}"/>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017BBC1D-8AD6-7873-C4EA-D9534250EA2F}"/>
              </a:ext>
            </a:extLst>
          </p:cNvPr>
          <p:cNvSpPr txBox="1"/>
          <p:nvPr/>
        </p:nvSpPr>
        <p:spPr>
          <a:xfrm>
            <a:off x="1279492" y="3900114"/>
            <a:ext cx="4465388" cy="248677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Open Swing Seat</a:t>
            </a:r>
          </a:p>
        </p:txBody>
      </p:sp>
      <p:sp>
        <p:nvSpPr>
          <p:cNvPr id="12" name="TextBox 11">
            <a:extLst>
              <a:ext uri="{FF2B5EF4-FFF2-40B4-BE49-F238E27FC236}">
                <a16:creationId xmlns:a16="http://schemas.microsoft.com/office/drawing/2014/main" id="{7D689D47-521A-620E-8181-7A207618ACC5}"/>
              </a:ext>
            </a:extLst>
          </p:cNvPr>
          <p:cNvSpPr txBox="1"/>
          <p:nvPr/>
        </p:nvSpPr>
        <p:spPr>
          <a:xfrm>
            <a:off x="7200822" y="560812"/>
            <a:ext cx="8290926"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Any </a:t>
            </a:r>
            <a:r>
              <a:rPr lang="en-US" sz="3600" dirty="0">
                <a:latin typeface="Segoe UI" panose="020B0502040204020203" pitchFamily="34" charset="0"/>
              </a:rPr>
              <a:t>GO Team member can nominate someone for the </a:t>
            </a:r>
            <a:r>
              <a:rPr lang="en-US" sz="3600" b="1" dirty="0">
                <a:latin typeface="Segoe UI" panose="020B0502040204020203" pitchFamily="34" charset="0"/>
              </a:rPr>
              <a:t>open Swing Seat</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Anyone </a:t>
            </a:r>
            <a:r>
              <a:rPr lang="en-US" sz="3600" b="1" dirty="0">
                <a:latin typeface="Segoe UI" panose="020B0502040204020203" pitchFamily="34" charset="0"/>
              </a:rPr>
              <a:t>except</a:t>
            </a:r>
            <a:r>
              <a:rPr lang="en-US" sz="3600" dirty="0">
                <a:latin typeface="Segoe UI" panose="020B0502040204020203" pitchFamily="34" charset="0"/>
              </a:rPr>
              <a:t> school administrators are eligible to fill the seat.</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The new Swing Seat member will serve a full two-year term until June 2027.</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5096F464-16C7-CA24-846D-781555B8A7A1}"/>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nomination(s) for the swing seat. </a:t>
            </a:r>
          </a:p>
        </p:txBody>
      </p:sp>
    </p:spTree>
    <p:extLst>
      <p:ext uri="{BB962C8B-B14F-4D97-AF65-F5344CB8AC3E}">
        <p14:creationId xmlns:p14="http://schemas.microsoft.com/office/powerpoint/2010/main" val="148658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2787099" y="666181"/>
            <a:ext cx="5500901"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p:cNvGrpSpPr/>
          <p:nvPr/>
        </p:nvGrpSpPr>
        <p:grpSpPr>
          <a:xfrm>
            <a:off x="13639800" y="1174090"/>
            <a:ext cx="3653966" cy="4505771"/>
            <a:chOff x="0" y="0"/>
            <a:chExt cx="962361" cy="1186705"/>
          </a:xfrm>
        </p:grpSpPr>
        <p:sp>
          <p:nvSpPr>
            <p:cNvPr id="9" name="Freeform 9"/>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E0E94BF-2DFB-8AED-72E7-A40F63AEB638}"/>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Appoint Student  Seats</a:t>
            </a:r>
          </a:p>
        </p:txBody>
      </p:sp>
      <p:sp>
        <p:nvSpPr>
          <p:cNvPr id="12" name="TextBox 11">
            <a:extLst>
              <a:ext uri="{FF2B5EF4-FFF2-40B4-BE49-F238E27FC236}">
                <a16:creationId xmlns:a16="http://schemas.microsoft.com/office/drawing/2014/main" id="{E6A4DF71-EAA9-7FFE-5C20-FA7FAC57A2D2}"/>
              </a:ext>
            </a:extLst>
          </p:cNvPr>
          <p:cNvSpPr txBox="1"/>
          <p:nvPr/>
        </p:nvSpPr>
        <p:spPr>
          <a:xfrm>
            <a:off x="13855" y="312238"/>
            <a:ext cx="4038600" cy="707886"/>
          </a:xfrm>
          <a:prstGeom prst="rect">
            <a:avLst/>
          </a:prstGeom>
          <a:noFill/>
        </p:spPr>
        <p:txBody>
          <a:bodyPr wrap="square" rtlCol="0">
            <a:spAutoFit/>
          </a:bodyPr>
          <a:lstStyle/>
          <a:p>
            <a:r>
              <a:rPr lang="en-US" sz="4000" i="1" dirty="0">
                <a:solidFill>
                  <a:schemeClr val="accent4"/>
                </a:solidFill>
              </a:rPr>
              <a:t>High schools only</a:t>
            </a:r>
          </a:p>
        </p:txBody>
      </p:sp>
      <p:sp>
        <p:nvSpPr>
          <p:cNvPr id="13" name="TextBox 12">
            <a:extLst>
              <a:ext uri="{FF2B5EF4-FFF2-40B4-BE49-F238E27FC236}">
                <a16:creationId xmlns:a16="http://schemas.microsoft.com/office/drawing/2014/main" id="{CFE3A18D-8C88-1298-E32D-3DB8D7E50330}"/>
              </a:ext>
            </a:extLst>
          </p:cNvPr>
          <p:cNvSpPr txBox="1"/>
          <p:nvPr/>
        </p:nvSpPr>
        <p:spPr>
          <a:xfrm>
            <a:off x="2601981" y="1562100"/>
            <a:ext cx="9055388" cy="664797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b="1" dirty="0">
                <a:latin typeface="Segoe UI" panose="020B0502040204020203" pitchFamily="34" charset="0"/>
              </a:rPr>
              <a:t>High school</a:t>
            </a:r>
            <a:r>
              <a:rPr lang="en-US" sz="3600" dirty="0">
                <a:latin typeface="Segoe UI" panose="020B0502040204020203" pitchFamily="34" charset="0"/>
              </a:rPr>
              <a:t> GO Teams will have </a:t>
            </a:r>
            <a:r>
              <a:rPr lang="en-US" sz="3600" b="1" dirty="0">
                <a:latin typeface="Segoe UI" panose="020B0502040204020203" pitchFamily="34" charset="0"/>
              </a:rPr>
              <a:t>two</a:t>
            </a:r>
            <a:r>
              <a:rPr lang="en-US" sz="3600" dirty="0">
                <a:latin typeface="Segoe UI" panose="020B0502040204020203" pitchFamily="34" charset="0"/>
              </a:rPr>
              <a:t> student representatives; students serve a 1-year term</a:t>
            </a:r>
          </a:p>
          <a:p>
            <a:pPr marL="571500" indent="-571500">
              <a:spcAft>
                <a:spcPts val="1800"/>
              </a:spcAft>
              <a:buFont typeface="Arial" panose="020B0604020202020204" pitchFamily="34" charset="0"/>
              <a:buChar char="•"/>
            </a:pPr>
            <a:r>
              <a:rPr lang="en-US" sz="3600" dirty="0">
                <a:latin typeface="Segoe UI" panose="020B0502040204020203" pitchFamily="34" charset="0"/>
              </a:rPr>
              <a:t>Students are </a:t>
            </a:r>
            <a:r>
              <a:rPr lang="en-US" sz="3600" b="1" dirty="0">
                <a:latin typeface="Segoe UI" panose="020B0502040204020203" pitchFamily="34" charset="0"/>
              </a:rPr>
              <a:t>full members</a:t>
            </a:r>
            <a:r>
              <a:rPr lang="en-US" sz="3600" dirty="0">
                <a:latin typeface="Segoe UI" panose="020B0502040204020203" pitchFamily="34" charset="0"/>
              </a:rPr>
              <a:t> of the GO Team – they contribute to quorum, can vote, and serve in officer positions</a:t>
            </a:r>
          </a:p>
          <a:p>
            <a:pPr marL="571500" indent="-571500">
              <a:spcAft>
                <a:spcPts val="1800"/>
              </a:spcAft>
              <a:buFont typeface="Arial" panose="020B0604020202020204" pitchFamily="34" charset="0"/>
              <a:buChar char="•"/>
            </a:pPr>
            <a:r>
              <a:rPr lang="en-US" sz="3600" dirty="0">
                <a:latin typeface="Segoe UI" panose="020B0502040204020203" pitchFamily="34" charset="0"/>
              </a:rPr>
              <a:t>Principal </a:t>
            </a:r>
            <a:r>
              <a:rPr lang="en-US" sz="3600" b="1" dirty="0">
                <a:latin typeface="Segoe UI" panose="020B0502040204020203" pitchFamily="34" charset="0"/>
              </a:rPr>
              <a:t>appoints</a:t>
            </a:r>
            <a:r>
              <a:rPr lang="en-US" sz="3600" dirty="0">
                <a:latin typeface="Segoe UI" panose="020B0502040204020203" pitchFamily="34" charset="0"/>
              </a:rPr>
              <a:t> student representatives; one should be an elected member of a student governing body (e.g., Student Government Association)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4176-546D-EAE1-4148-E8AA192C56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E49124-8AC3-3775-4F4A-70A02DCBC93C}"/>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B38CECE7-4B39-5429-78FC-B68CCEF204C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5CE45878-A773-6249-8E54-9592892947D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6BA0F41-7709-F6AC-A8A6-2611A3852A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6B437FA-41F1-5A18-A2DE-C2B9D7B4C3ED}"/>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2922414E-2029-9CAD-0C86-1CE13DF44AE7}"/>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808A78E8-2F81-D97E-1308-0F95F9FB9134}"/>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3E162783-5846-DEA1-957A-FA70FADF8D82}"/>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0E370FC6-4E95-A2BF-5660-92284B14877A}"/>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C82BB85-D71A-9159-0B61-2F2674D56437}"/>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Approval of the previous meeting Minutes</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(last meeting of</a:t>
            </a: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2024-2025)</a:t>
            </a:r>
          </a:p>
        </p:txBody>
      </p:sp>
      <p:sp>
        <p:nvSpPr>
          <p:cNvPr id="14" name="TextBox 13">
            <a:extLst>
              <a:ext uri="{FF2B5EF4-FFF2-40B4-BE49-F238E27FC236}">
                <a16:creationId xmlns:a16="http://schemas.microsoft.com/office/drawing/2014/main" id="{E8BE7C15-7281-0E13-8182-3EAAEE7EE4F1}"/>
              </a:ext>
            </a:extLst>
          </p:cNvPr>
          <p:cNvSpPr txBox="1"/>
          <p:nvPr/>
        </p:nvSpPr>
        <p:spPr>
          <a:xfrm>
            <a:off x="689898" y="2881342"/>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Review minutes from the last meeting of the 2024-205 school year.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offer amendments and corrections to the minutes.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then vote to approve the previous meeting’s minutes.</a:t>
            </a:r>
          </a:p>
        </p:txBody>
      </p:sp>
    </p:spTree>
    <p:extLst>
      <p:ext uri="{BB962C8B-B14F-4D97-AF65-F5344CB8AC3E}">
        <p14:creationId xmlns:p14="http://schemas.microsoft.com/office/powerpoint/2010/main" val="266169884"/>
      </p:ext>
    </p:extLst>
  </p:cSld>
  <p:clrMapOvr>
    <a:masterClrMapping/>
  </p:clrMapOvr>
</p:sld>
</file>

<file path=ppt/theme/theme1.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2.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CF5BB-E014-4D6E-BD06-B5733B14EB04}">
  <ds:schemaRefs>
    <ds:schemaRef ds:uri="http://schemas.microsoft.com/sharepoint/v3/contenttype/forms"/>
  </ds:schemaRefs>
</ds:datastoreItem>
</file>

<file path=customXml/itemProps2.xml><?xml version="1.0" encoding="utf-8"?>
<ds:datastoreItem xmlns:ds="http://schemas.openxmlformats.org/officeDocument/2006/customXml" ds:itemID="{E7E8FA17-9E7F-490E-A414-DEB0B35A4247}">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8dcae609-94e2-4108-915c-852935aa21ad"/>
    <ds:schemaRef ds:uri="http://www.w3.org/XML/1998/namespace"/>
    <ds:schemaRef ds:uri="http://schemas.openxmlformats.org/package/2006/metadata/core-properties"/>
    <ds:schemaRef ds:uri="e136758a-e7f7-4029-9cdc-709c7a6ff021"/>
    <ds:schemaRef ds:uri="http://schemas.microsoft.com/office/2006/metadata/properties"/>
  </ds:schemaRefs>
</ds:datastoreItem>
</file>

<file path=customXml/itemProps3.xml><?xml version="1.0" encoding="utf-8"?>
<ds:datastoreItem xmlns:ds="http://schemas.openxmlformats.org/officeDocument/2006/customXml" ds:itemID="{3980A4D8-5D1C-47E9-A22C-E1A1F05E7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Template-2025 Org Mtg</Template>
  <TotalTime>314</TotalTime>
  <Words>7793</Words>
  <Application>Microsoft Office PowerPoint</Application>
  <PresentationFormat>Custom</PresentationFormat>
  <Paragraphs>677</Paragraphs>
  <Slides>39</Slides>
  <Notes>35</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Poppins</vt:lpstr>
      <vt:lpstr>Aptos Black</vt:lpstr>
      <vt:lpstr>Trebuchet MS</vt:lpstr>
      <vt:lpstr>Arial</vt:lpstr>
      <vt:lpstr>Calibri</vt:lpstr>
      <vt:lpstr>Wingdings</vt:lpstr>
      <vt:lpstr>Segoe UI</vt:lpstr>
      <vt:lpstr>Poppins Bold</vt:lpstr>
      <vt:lpstr>Segoe UI Black</vt:lpstr>
      <vt:lpstr>Roboto Slab</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Ojezua, Lami</dc:creator>
  <cp:lastModifiedBy>Olive, Tiffany</cp:lastModifiedBy>
  <cp:revision>5</cp:revision>
  <cp:lastPrinted>2025-07-29T20:55:22Z</cp:lastPrinted>
  <dcterms:created xsi:type="dcterms:W3CDTF">2025-09-02T14:19:54Z</dcterms:created>
  <dcterms:modified xsi:type="dcterms:W3CDTF">2025-09-02T19:39:06Z</dcterms:modified>
  <dc:identifier>DAGtimJBhXA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